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91" r:id="rId2"/>
    <p:sldId id="274" r:id="rId3"/>
    <p:sldId id="275" r:id="rId4"/>
    <p:sldId id="276" r:id="rId5"/>
    <p:sldId id="270" r:id="rId6"/>
    <p:sldId id="290" r:id="rId7"/>
    <p:sldId id="277" r:id="rId8"/>
    <p:sldId id="285" r:id="rId9"/>
    <p:sldId id="278" r:id="rId10"/>
    <p:sldId id="288" r:id="rId11"/>
    <p:sldId id="289"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87" autoAdjust="0"/>
  </p:normalViewPr>
  <p:slideViewPr>
    <p:cSldViewPr>
      <p:cViewPr varScale="1">
        <p:scale>
          <a:sx n="57" d="100"/>
          <a:sy n="57" d="100"/>
        </p:scale>
        <p:origin x="-17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18872-C938-4CF4-B2A9-42C51F01C235}"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B466F-3B99-4BDA-AD90-EC790E455F2F}" type="slidenum">
              <a:rPr lang="en-US" smtClean="0"/>
              <a:t>‹#›</a:t>
            </a:fld>
            <a:endParaRPr lang="en-US"/>
          </a:p>
        </p:txBody>
      </p:sp>
    </p:spTree>
    <p:extLst>
      <p:ext uri="{BB962C8B-B14F-4D97-AF65-F5344CB8AC3E}">
        <p14:creationId xmlns:p14="http://schemas.microsoft.com/office/powerpoint/2010/main" val="362836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7</a:t>
            </a:fld>
            <a:endParaRPr lang="en-US"/>
          </a:p>
        </p:txBody>
      </p:sp>
    </p:spTree>
    <p:extLst>
      <p:ext uri="{BB962C8B-B14F-4D97-AF65-F5344CB8AC3E}">
        <p14:creationId xmlns:p14="http://schemas.microsoft.com/office/powerpoint/2010/main" val="87386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b="1" dirty="0" smtClean="0"/>
              <a:t>SCULPTING</a:t>
            </a:r>
          </a:p>
          <a:p>
            <a:pPr eaLnBrk="1" hangingPunct="1"/>
            <a:r>
              <a:rPr lang="tr-TR" altLang="tr-TR" sz="1200" dirty="0" smtClean="0"/>
              <a:t>Bu teknikte, aile üyeleri  terapi seansı sırasında bir yada daha fazla aile üyeleri tarafından gerçek ilişkilerini sembolize eden pozisyonlara şekil verirler.</a:t>
            </a:r>
          </a:p>
          <a:p>
            <a:pPr eaLnBrk="1" hangingPunct="1"/>
            <a:r>
              <a:rPr lang="tr-TR" altLang="tr-TR" sz="1200" dirty="0" smtClean="0"/>
              <a:t>Bu süreçte aileyi etkileyen geçmiş olaylar ve şablonlar </a:t>
            </a:r>
            <a:r>
              <a:rPr lang="tr-TR" altLang="tr-TR" sz="1200" dirty="0" err="1" smtClean="0"/>
              <a:t>algılancak</a:t>
            </a:r>
            <a:r>
              <a:rPr lang="tr-TR" altLang="tr-TR" sz="1200" dirty="0" smtClean="0"/>
              <a:t> şekilde kurgulanmıştır.</a:t>
            </a:r>
          </a:p>
          <a:p>
            <a:pPr eaLnBrk="1" hangingPunct="1"/>
            <a:r>
              <a:rPr lang="tr-TR" altLang="tr-TR" sz="1200" dirty="0" smtClean="0"/>
              <a:t>Altında yatan mantık ise, artık geçerliliği olmayan aile kuralları ile erken yanlış anlamaları ortaya çıkartmaktır ki aile üyeleri ve aile hayatlarına devam edebilsin.</a:t>
            </a:r>
          </a:p>
          <a:p>
            <a:pPr eaLnBrk="1" hangingPunct="1">
              <a:lnSpc>
                <a:spcPct val="90000"/>
              </a:lnSpc>
            </a:pPr>
            <a:r>
              <a:rPr lang="tr-TR" altLang="tr-TR" sz="1900" dirty="0" err="1" smtClean="0"/>
              <a:t>Scultping’in</a:t>
            </a:r>
            <a:r>
              <a:rPr lang="tr-TR" altLang="tr-TR" sz="1900" dirty="0" smtClean="0"/>
              <a:t> 4 aşaması ve eşlik eden rolleri:</a:t>
            </a:r>
          </a:p>
          <a:p>
            <a:pPr lvl="1" eaLnBrk="1" hangingPunct="1">
              <a:lnSpc>
                <a:spcPct val="90000"/>
              </a:lnSpc>
            </a:pPr>
            <a:r>
              <a:rPr lang="tr-TR" altLang="tr-TR" sz="1900" dirty="0" smtClean="0"/>
              <a:t>Sahne seçimi</a:t>
            </a:r>
          </a:p>
          <a:p>
            <a:pPr lvl="2" eaLnBrk="1" hangingPunct="1">
              <a:lnSpc>
                <a:spcPct val="90000"/>
              </a:lnSpc>
            </a:pPr>
            <a:r>
              <a:rPr lang="tr-TR" altLang="tr-TR" sz="1900" dirty="0" smtClean="0"/>
              <a:t>Terapist </a:t>
            </a:r>
            <a:r>
              <a:rPr lang="tr-TR" altLang="tr-TR" sz="1900" dirty="0" err="1" smtClean="0"/>
              <a:t>sculptor’a</a:t>
            </a:r>
            <a:r>
              <a:rPr lang="tr-TR" altLang="tr-TR" sz="1900" dirty="0" smtClean="0"/>
              <a:t> sahne seçiminde yardımcı olur</a:t>
            </a:r>
          </a:p>
          <a:p>
            <a:pPr lvl="1" eaLnBrk="1" hangingPunct="1">
              <a:lnSpc>
                <a:spcPct val="90000"/>
              </a:lnSpc>
            </a:pPr>
            <a:r>
              <a:rPr lang="tr-TR" altLang="tr-TR" sz="1900" dirty="0" err="1" smtClean="0"/>
              <a:t>Rolu</a:t>
            </a:r>
            <a:r>
              <a:rPr lang="tr-TR" altLang="tr-TR" sz="1900" dirty="0" smtClean="0"/>
              <a:t> oynayacak kişileri seçmek</a:t>
            </a:r>
          </a:p>
          <a:p>
            <a:pPr lvl="2" eaLnBrk="1" hangingPunct="1">
              <a:lnSpc>
                <a:spcPct val="90000"/>
              </a:lnSpc>
            </a:pPr>
            <a:r>
              <a:rPr lang="tr-TR" altLang="tr-TR" sz="1900" dirty="0" smtClean="0"/>
              <a:t>Bireyler aile üyelerini oynamak için seçilir</a:t>
            </a:r>
          </a:p>
          <a:p>
            <a:pPr lvl="1" eaLnBrk="1" hangingPunct="1">
              <a:lnSpc>
                <a:spcPct val="90000"/>
              </a:lnSpc>
            </a:pPr>
            <a:r>
              <a:rPr lang="tr-TR" altLang="tr-TR" sz="1900" dirty="0" smtClean="0"/>
              <a:t>Şekil yaratmak</a:t>
            </a:r>
          </a:p>
          <a:p>
            <a:pPr lvl="2" eaLnBrk="1" hangingPunct="1">
              <a:lnSpc>
                <a:spcPct val="90000"/>
              </a:lnSpc>
            </a:pPr>
            <a:r>
              <a:rPr lang="tr-TR" altLang="tr-TR" sz="1900" dirty="0" err="1" smtClean="0"/>
              <a:t>Sculptor</a:t>
            </a:r>
            <a:r>
              <a:rPr lang="tr-TR" altLang="tr-TR" sz="1900" dirty="0" smtClean="0"/>
              <a:t> her kişiyi metaforik olarak yerleştirir</a:t>
            </a:r>
          </a:p>
          <a:p>
            <a:pPr lvl="1" eaLnBrk="1" hangingPunct="1">
              <a:lnSpc>
                <a:spcPct val="90000"/>
              </a:lnSpc>
            </a:pPr>
            <a:r>
              <a:rPr lang="tr-TR" altLang="tr-TR" sz="1900" dirty="0" smtClean="0"/>
              <a:t>Şekli yorumlamak</a:t>
            </a:r>
          </a:p>
          <a:p>
            <a:pPr lvl="2" eaLnBrk="1" hangingPunct="1">
              <a:lnSpc>
                <a:spcPct val="90000"/>
              </a:lnSpc>
            </a:pPr>
            <a:r>
              <a:rPr lang="tr-TR" altLang="tr-TR" sz="1900" dirty="0" err="1" smtClean="0"/>
              <a:t>Sculptor</a:t>
            </a:r>
            <a:r>
              <a:rPr lang="tr-TR" altLang="tr-TR" sz="1900" dirty="0" smtClean="0"/>
              <a:t> ve diğer katılımcılar rollerinden çıkıp bu egzersizi yapmaktan dolayı elde ettikleri deneyim ve </a:t>
            </a:r>
            <a:r>
              <a:rPr lang="tr-TR" altLang="tr-TR" sz="1900" dirty="0" err="1" smtClean="0"/>
              <a:t>içgörü</a:t>
            </a:r>
            <a:r>
              <a:rPr lang="tr-TR" altLang="tr-TR" sz="1900" dirty="0" smtClean="0"/>
              <a:t> hakkında yorumlar yaparlar.</a:t>
            </a:r>
          </a:p>
          <a:p>
            <a:pPr eaLnBrk="1" hangingPunct="1">
              <a:lnSpc>
                <a:spcPct val="90000"/>
              </a:lnSpc>
            </a:pPr>
            <a:r>
              <a:rPr lang="tr-TR" altLang="tr-TR" sz="1900" b="1" dirty="0" smtClean="0"/>
              <a:t>KOREOGRAFİ</a:t>
            </a:r>
          </a:p>
          <a:p>
            <a:pPr lvl="1" eaLnBrk="1" hangingPunct="1">
              <a:lnSpc>
                <a:spcPct val="90000"/>
              </a:lnSpc>
            </a:pPr>
            <a:r>
              <a:rPr lang="tr-TR" altLang="tr-TR" sz="1900" dirty="0" smtClean="0"/>
              <a:t>Aile üyeleri birbirleriyle olan ilişkilerinde sembolik olarak bir şablon ya da sıralı olayı oynamaları istenir.</a:t>
            </a:r>
          </a:p>
          <a:p>
            <a:pPr lvl="1" eaLnBrk="1" hangingPunct="1">
              <a:lnSpc>
                <a:spcPct val="90000"/>
              </a:lnSpc>
            </a:pPr>
            <a:r>
              <a:rPr lang="tr-TR" altLang="tr-TR" sz="1900" dirty="0" smtClean="0"/>
              <a:t>Bu süreç sessiz filme benzer</a:t>
            </a:r>
          </a:p>
          <a:p>
            <a:pPr lvl="1" eaLnBrk="1" hangingPunct="1">
              <a:lnSpc>
                <a:spcPct val="90000"/>
              </a:lnSpc>
            </a:pPr>
            <a:r>
              <a:rPr lang="tr-TR" altLang="tr-TR" sz="1900" dirty="0" smtClean="0"/>
              <a:t>Bununla aile üyeleri problemli durumlar hakkında tartışıp da görünmeyen ittifak ve mesafeleri görüp hissetmelerini sağlar.</a:t>
            </a:r>
          </a:p>
          <a:p>
            <a:pPr lvl="1" eaLnBrk="1" hangingPunct="1">
              <a:lnSpc>
                <a:spcPct val="90000"/>
              </a:lnSpc>
            </a:pPr>
            <a:r>
              <a:rPr lang="tr-TR" altLang="tr-TR" sz="1900" dirty="0" smtClean="0"/>
              <a:t>Bu tür sahneler 3-4 defa oynatılmalıdır ki aile üyeleri diğer aile üyelerinin bazı deneyimler hakkındaki perspektifleri hakkında bilgi sahibi olsunlar.</a:t>
            </a:r>
            <a:endParaRPr lang="en-GB" altLang="tr-TR" sz="1900" dirty="0" smtClean="0"/>
          </a:p>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9</a:t>
            </a:fld>
            <a:endParaRPr lang="en-US"/>
          </a:p>
        </p:txBody>
      </p:sp>
    </p:spTree>
    <p:extLst>
      <p:ext uri="{BB962C8B-B14F-4D97-AF65-F5344CB8AC3E}">
        <p14:creationId xmlns:p14="http://schemas.microsoft.com/office/powerpoint/2010/main" val="203028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8ABEE1-1906-4925-88A9-EAEB6F7CD348}" type="slidenum">
              <a:rPr lang="en-GB" altLang="tr-TR">
                <a:latin typeface="Calibri" panose="020F0502020204030204" pitchFamily="34" charset="0"/>
              </a:rPr>
              <a:pPr/>
              <a:t>10</a:t>
            </a:fld>
            <a:endParaRPr lang="en-GB" altLang="tr-TR">
              <a:latin typeface="Calibri" panose="020F0502020204030204" pitchFamily="34" charset="0"/>
            </a:endParaRPr>
          </a:p>
        </p:txBody>
      </p:sp>
    </p:spTree>
    <p:extLst>
      <p:ext uri="{BB962C8B-B14F-4D97-AF65-F5344CB8AC3E}">
        <p14:creationId xmlns:p14="http://schemas.microsoft.com/office/powerpoint/2010/main" val="350042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1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F16232-AA4D-4651-B5CA-5849BE20F905}" type="slidenum">
              <a:rPr lang="en-GB" altLang="tr-TR">
                <a:latin typeface="Calibri" panose="020F0502020204030204" pitchFamily="34" charset="0"/>
              </a:rPr>
              <a:pPr/>
              <a:t>11</a:t>
            </a:fld>
            <a:endParaRPr lang="en-GB" altLang="tr-TR">
              <a:latin typeface="Calibri" panose="020F0502020204030204" pitchFamily="34" charset="0"/>
            </a:endParaRPr>
          </a:p>
        </p:txBody>
      </p:sp>
    </p:spTree>
    <p:extLst>
      <p:ext uri="{BB962C8B-B14F-4D97-AF65-F5344CB8AC3E}">
        <p14:creationId xmlns:p14="http://schemas.microsoft.com/office/powerpoint/2010/main" val="66485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8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941E690-121F-48B3-967C-9187AE34257F}" type="slidenum">
              <a:rPr lang="en-GB" altLang="tr-TR">
                <a:latin typeface="Calibri" panose="020F0502020204030204" pitchFamily="34" charset="0"/>
              </a:rPr>
              <a:pPr/>
              <a:t>12</a:t>
            </a:fld>
            <a:endParaRPr lang="en-GB" altLang="tr-TR">
              <a:latin typeface="Calibri" panose="020F0502020204030204" pitchFamily="34" charset="0"/>
            </a:endParaRPr>
          </a:p>
        </p:txBody>
      </p:sp>
    </p:spTree>
    <p:extLst>
      <p:ext uri="{BB962C8B-B14F-4D97-AF65-F5344CB8AC3E}">
        <p14:creationId xmlns:p14="http://schemas.microsoft.com/office/powerpoint/2010/main" val="18002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BE9CE9-308A-4994-8350-E1ABA38C781A}" type="slidenum">
              <a:rPr lang="en-GB" altLang="tr-TR">
                <a:latin typeface="Calibri" panose="020F0502020204030204" pitchFamily="34" charset="0"/>
              </a:rPr>
              <a:pPr/>
              <a:t>13</a:t>
            </a:fld>
            <a:endParaRPr lang="en-GB" altLang="tr-TR">
              <a:latin typeface="Calibri" panose="020F0502020204030204" pitchFamily="34" charset="0"/>
            </a:endParaRPr>
          </a:p>
        </p:txBody>
      </p:sp>
    </p:spTree>
    <p:extLst>
      <p:ext uri="{BB962C8B-B14F-4D97-AF65-F5344CB8AC3E}">
        <p14:creationId xmlns:p14="http://schemas.microsoft.com/office/powerpoint/2010/main" val="159005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12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63687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88332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96027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15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96997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6BAE3B3-C5E1-460E-8EC3-DDB180EF2C11}" type="datetimeFigureOut">
              <a:rPr lang="en-US" smtClean="0"/>
              <a:pPr/>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23545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6BAE3B3-C5E1-460E-8EC3-DDB180EF2C11}" type="datetimeFigureOut">
              <a:rPr lang="en-US" smtClean="0"/>
              <a:pPr/>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73198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BAE3B3-C5E1-460E-8EC3-DDB180EF2C11}" type="datetimeFigureOut">
              <a:rPr lang="en-US" smtClean="0"/>
              <a:pPr/>
              <a:t>3/4/2023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6276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181A3F-5716-4429-AE7F-E9641C7C4758}" type="slidenum">
              <a:rPr lang="en-US" smtClean="0"/>
              <a:pPr/>
              <a:t>‹#›</a:t>
            </a:fld>
            <a:endParaRPr lang="en-US"/>
          </a:p>
        </p:txBody>
      </p:sp>
    </p:spTree>
    <p:extLst>
      <p:ext uri="{BB962C8B-B14F-4D97-AF65-F5344CB8AC3E}">
        <p14:creationId xmlns:p14="http://schemas.microsoft.com/office/powerpoint/2010/main" val="36797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14912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6BAE3B3-C5E1-460E-8EC3-DDB180EF2C11}" type="datetimeFigureOut">
              <a:rPr lang="en-US" smtClean="0"/>
              <a:pPr/>
              <a:t>3/4/2023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D181A3F-5716-4429-AE7F-E9641C7C4758}"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907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SİSTEMİK MÜDAHALELER</a:t>
            </a:r>
            <a:r>
              <a:rPr lang="tr-TR" sz="7200" dirty="0"/>
              <a:t> </a:t>
            </a:r>
            <a:r>
              <a:rPr lang="tr-TR" sz="7200" dirty="0" smtClean="0"/>
              <a:t>- II</a:t>
            </a:r>
            <a:endParaRPr lang="en-US" sz="7200" dirty="0"/>
          </a:p>
        </p:txBody>
      </p:sp>
    </p:spTree>
    <p:extLst>
      <p:ext uri="{BB962C8B-B14F-4D97-AF65-F5344CB8AC3E}">
        <p14:creationId xmlns:p14="http://schemas.microsoft.com/office/powerpoint/2010/main" val="1523507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smtClean="0"/>
              <a:t>Üçlemeler - I</a:t>
            </a:r>
            <a:endParaRPr lang="en-GB" dirty="0"/>
          </a:p>
        </p:txBody>
      </p:sp>
      <p:sp>
        <p:nvSpPr>
          <p:cNvPr id="2" name="Content Placeholder 1"/>
          <p:cNvSpPr>
            <a:spLocks noGrp="1"/>
          </p:cNvSpPr>
          <p:nvPr>
            <p:ph sz="quarter" idx="1"/>
          </p:nvPr>
        </p:nvSpPr>
        <p:spPr/>
        <p:txBody>
          <a:bodyPr>
            <a:normAutofit/>
          </a:bodyPr>
          <a:lstStyle/>
          <a:p>
            <a:r>
              <a:rPr lang="tr-TR" dirty="0" smtClean="0"/>
              <a:t>Aile üyeleri belirli sonuçlar elde etmek için birbirlerinden üçlemeler oluşturabilmektedirler.</a:t>
            </a:r>
          </a:p>
          <a:p>
            <a:r>
              <a:rPr lang="tr-TR" dirty="0" err="1" smtClean="0"/>
              <a:t>Gladding</a:t>
            </a:r>
            <a:r>
              <a:rPr lang="tr-TR" dirty="0" smtClean="0"/>
              <a:t> (2002) üçlemeyi, aile üyelerinin bir aile faaliyetini gerçekleştirmek için birleşme ya da bu konuda karşı çıkma yolları olarak tanımlamaktadır.</a:t>
            </a:r>
            <a:endParaRPr lang="en-GB" dirty="0" smtClean="0"/>
          </a:p>
          <a:p>
            <a:r>
              <a:rPr lang="tr-TR" dirty="0" smtClean="0"/>
              <a:t>Üçleme oluşturma; günah keçisi olma, güç oyunları ya da sistem manipülasyonları ile sonuçlanabilir.</a:t>
            </a:r>
          </a:p>
          <a:p>
            <a:r>
              <a:rPr lang="tr-TR" dirty="0" smtClean="0"/>
              <a:t>Problemler genelde üçgenin yapısını gördüğümüz zaman ortaya çıkarak netleşmektedir – özellikle kendi ailelerimizde.</a:t>
            </a:r>
            <a:endParaRPr lang="en-GB" dirty="0" smtClean="0"/>
          </a:p>
        </p:txBody>
      </p:sp>
    </p:spTree>
    <p:extLst>
      <p:ext uri="{BB962C8B-B14F-4D97-AF65-F5344CB8AC3E}">
        <p14:creationId xmlns:p14="http://schemas.microsoft.com/office/powerpoint/2010/main" val="3777341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ox(in)">
                                      <p:cBhvr>
                                        <p:cTn id="22" dur="500"/>
                                        <p:tgtEl>
                                          <p:spTgt spid="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9"/>
          <p:cNvSpPr>
            <a:spLocks noGrp="1"/>
          </p:cNvSpPr>
          <p:nvPr>
            <p:ph type="title"/>
          </p:nvPr>
        </p:nvSpPr>
        <p:spPr/>
        <p:txBody>
          <a:bodyPr/>
          <a:lstStyle/>
          <a:p>
            <a:r>
              <a:rPr lang="tr-TR" dirty="0" smtClean="0"/>
              <a:t>Üçlemeler - II</a:t>
            </a:r>
            <a:endParaRPr lang="en-US" dirty="0"/>
          </a:p>
        </p:txBody>
      </p:sp>
      <p:sp>
        <p:nvSpPr>
          <p:cNvPr id="2" name="Content Placeholder 1"/>
          <p:cNvSpPr>
            <a:spLocks noGrp="1"/>
          </p:cNvSpPr>
          <p:nvPr>
            <p:ph sz="half" idx="1"/>
          </p:nvPr>
        </p:nvSpPr>
        <p:spPr/>
        <p:txBody>
          <a:bodyPr>
            <a:normAutofit fontScale="62500" lnSpcReduction="20000"/>
          </a:bodyPr>
          <a:lstStyle/>
          <a:p>
            <a:r>
              <a:rPr lang="tr-TR" altLang="tr-TR" sz="2600" dirty="0" smtClean="0"/>
              <a:t>Bir ailede anne, baba ve ilkokula giden 3 çocuk vardır: Adem, Murat, Salih. Ortanca çocuklarının (Murat) okuldaki uygunsuz davranışlarını konuşmak üzere, okulun müdür anne ile babayı okula çağırmıştır. Murat’ın bu davranış sorununu en iyi şekilde nasıl çözebilecekleri konusunda aralarında konuşurlar.</a:t>
            </a:r>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r>
              <a:rPr lang="tr-TR" altLang="tr-TR" dirty="0" smtClean="0"/>
              <a:t> </a:t>
            </a:r>
            <a:endParaRPr lang="en-GB" altLang="tr-TR" dirty="0" smtClean="0"/>
          </a:p>
          <a:p>
            <a:endParaRPr lang="tr-TR" altLang="tr-TR" dirty="0" smtClean="0"/>
          </a:p>
        </p:txBody>
      </p:sp>
      <p:sp>
        <p:nvSpPr>
          <p:cNvPr id="11" name="İçerik Yer Tutucusu 10"/>
          <p:cNvSpPr>
            <a:spLocks noGrp="1"/>
          </p:cNvSpPr>
          <p:nvPr>
            <p:ph sz="half" idx="2"/>
          </p:nvPr>
        </p:nvSpPr>
        <p:spPr/>
        <p:txBody>
          <a:bodyPr>
            <a:normAutofit fontScale="62500" lnSpcReduction="20000"/>
          </a:bodyPr>
          <a:lstStyle/>
          <a:p>
            <a:r>
              <a:rPr lang="tr-TR" altLang="tr-TR" sz="2600" dirty="0"/>
              <a:t>Bu görüşmeden sonra, baba bir iş gezisi için seyahate gider ve Murat’ın disiplininden tamamen anne sorumludur – bu esnada Murat’ın evde davranış sorunları artmaktadır. Sürekli küçük kardeşi Salih ile kavga etmeye başlar ve annesi de hakem rolünü üstlenir.</a:t>
            </a:r>
            <a:endParaRPr lang="en-GB" altLang="tr-TR" sz="2600" dirty="0"/>
          </a:p>
          <a:p>
            <a:endParaRPr lang="en-US" dirty="0"/>
          </a:p>
        </p:txBody>
      </p:sp>
      <p:sp>
        <p:nvSpPr>
          <p:cNvPr id="123" name="TextBox 122"/>
          <p:cNvSpPr txBox="1">
            <a:spLocks noChangeArrowheads="1"/>
          </p:cNvSpPr>
          <p:nvPr/>
        </p:nvSpPr>
        <p:spPr bwMode="auto">
          <a:xfrm>
            <a:off x="6568284" y="4741599"/>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Salih</a:t>
            </a:r>
            <a:endParaRPr lang="en-GB" altLang="tr-TR" dirty="0"/>
          </a:p>
        </p:txBody>
      </p:sp>
      <p:sp>
        <p:nvSpPr>
          <p:cNvPr id="34" name="TextBox 120"/>
          <p:cNvSpPr txBox="1">
            <a:spLocks noChangeArrowheads="1"/>
          </p:cNvSpPr>
          <p:nvPr/>
        </p:nvSpPr>
        <p:spPr bwMode="auto">
          <a:xfrm>
            <a:off x="4810128" y="4741599"/>
            <a:ext cx="1065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Anne</a:t>
            </a:r>
            <a:endParaRPr lang="en-GB" altLang="tr-TR"/>
          </a:p>
        </p:txBody>
      </p:sp>
      <p:sp>
        <p:nvSpPr>
          <p:cNvPr id="35" name="TextBox 121"/>
          <p:cNvSpPr txBox="1">
            <a:spLocks noChangeArrowheads="1"/>
          </p:cNvSpPr>
          <p:nvPr/>
        </p:nvSpPr>
        <p:spPr bwMode="auto">
          <a:xfrm>
            <a:off x="5660587" y="3475807"/>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Murat</a:t>
            </a:r>
            <a:endParaRPr lang="en-GB" altLang="tr-TR" dirty="0"/>
          </a:p>
        </p:txBody>
      </p:sp>
      <p:grpSp>
        <p:nvGrpSpPr>
          <p:cNvPr id="36" name="Group 38"/>
          <p:cNvGrpSpPr>
            <a:grpSpLocks noChangeAspect="1"/>
          </p:cNvGrpSpPr>
          <p:nvPr/>
        </p:nvGrpSpPr>
        <p:grpSpPr bwMode="auto">
          <a:xfrm rot="3689571">
            <a:off x="5186114" y="3967946"/>
            <a:ext cx="1482277" cy="1435705"/>
            <a:chOff x="649" y="1079"/>
            <a:chExt cx="1327" cy="840"/>
          </a:xfrm>
        </p:grpSpPr>
        <p:sp>
          <p:nvSpPr>
            <p:cNvPr id="37"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39"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40"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41"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cxnSp>
        <p:nvCxnSpPr>
          <p:cNvPr id="42" name="Straight Connector 129"/>
          <p:cNvCxnSpPr/>
          <p:nvPr/>
        </p:nvCxnSpPr>
        <p:spPr>
          <a:xfrm rot="5400000" flipH="1" flipV="1">
            <a:off x="5148272" y="3996571"/>
            <a:ext cx="1000125" cy="642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132"/>
          <p:cNvCxnSpPr/>
          <p:nvPr/>
        </p:nvCxnSpPr>
        <p:spPr>
          <a:xfrm flipV="1">
            <a:off x="5419802" y="4835912"/>
            <a:ext cx="1081247" cy="101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6" name="Straight Connector 5"/>
          <p:cNvCxnSpPr/>
          <p:nvPr/>
        </p:nvCxnSpPr>
        <p:spPr>
          <a:xfrm flipV="1">
            <a:off x="1794065" y="3776703"/>
            <a:ext cx="695605" cy="114457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7" name="TextBox 6"/>
          <p:cNvSpPr txBox="1">
            <a:spLocks noChangeArrowheads="1"/>
          </p:cNvSpPr>
          <p:nvPr/>
        </p:nvSpPr>
        <p:spPr bwMode="auto">
          <a:xfrm>
            <a:off x="2104312" y="3422078"/>
            <a:ext cx="1001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Baba</a:t>
            </a:r>
            <a:endParaRPr lang="en-GB" altLang="tr-TR" dirty="0"/>
          </a:p>
        </p:txBody>
      </p:sp>
      <p:sp>
        <p:nvSpPr>
          <p:cNvPr id="68" name="TextBox 7"/>
          <p:cNvSpPr txBox="1">
            <a:spLocks noChangeArrowheads="1"/>
          </p:cNvSpPr>
          <p:nvPr/>
        </p:nvSpPr>
        <p:spPr bwMode="auto">
          <a:xfrm>
            <a:off x="1087619" y="4858490"/>
            <a:ext cx="993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Anne</a:t>
            </a:r>
            <a:endParaRPr lang="en-GB" altLang="tr-TR" dirty="0"/>
          </a:p>
        </p:txBody>
      </p:sp>
      <p:sp>
        <p:nvSpPr>
          <p:cNvPr id="69" name="TextBox 20"/>
          <p:cNvSpPr txBox="1">
            <a:spLocks noChangeArrowheads="1"/>
          </p:cNvSpPr>
          <p:nvPr/>
        </p:nvSpPr>
        <p:spPr bwMode="auto">
          <a:xfrm>
            <a:off x="3195636" y="4858489"/>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Murat</a:t>
            </a:r>
            <a:endParaRPr lang="en-GB" altLang="tr-TR" dirty="0"/>
          </a:p>
        </p:txBody>
      </p:sp>
      <p:grpSp>
        <p:nvGrpSpPr>
          <p:cNvPr id="70" name="Group 38"/>
          <p:cNvGrpSpPr>
            <a:grpSpLocks noChangeAspect="1"/>
          </p:cNvGrpSpPr>
          <p:nvPr/>
        </p:nvGrpSpPr>
        <p:grpSpPr bwMode="auto">
          <a:xfrm rot="3644121">
            <a:off x="1699452" y="4004067"/>
            <a:ext cx="1660525" cy="1490662"/>
            <a:chOff x="649" y="1079"/>
            <a:chExt cx="1327" cy="840"/>
          </a:xfrm>
        </p:grpSpPr>
        <p:sp>
          <p:nvSpPr>
            <p:cNvPr id="71"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3"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4"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5"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grpSp>
        <p:nvGrpSpPr>
          <p:cNvPr id="76" name="Group 38"/>
          <p:cNvGrpSpPr>
            <a:grpSpLocks noChangeAspect="1"/>
          </p:cNvGrpSpPr>
          <p:nvPr/>
        </p:nvGrpSpPr>
        <p:grpSpPr bwMode="auto">
          <a:xfrm rot="10800000">
            <a:off x="1486131" y="3717618"/>
            <a:ext cx="1660525" cy="1490663"/>
            <a:chOff x="649" y="1079"/>
            <a:chExt cx="1327" cy="840"/>
          </a:xfrm>
        </p:grpSpPr>
        <p:sp>
          <p:nvSpPr>
            <p:cNvPr id="77"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8"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9"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80"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81"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spTree>
    <p:extLst>
      <p:ext uri="{BB962C8B-B14F-4D97-AF65-F5344CB8AC3E}">
        <p14:creationId xmlns:p14="http://schemas.microsoft.com/office/powerpoint/2010/main" val="777324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box(in)">
                                      <p:cBhvr>
                                        <p:cTn id="12" dur="500"/>
                                        <p:tgtEl>
                                          <p:spTgt spid="2">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3"/>
                                        </p:tgtEl>
                                        <p:attrNameLst>
                                          <p:attrName>style.visibility</p:attrName>
                                        </p:attrNameLst>
                                      </p:cBhvr>
                                      <p:to>
                                        <p:strVal val="visible"/>
                                      </p:to>
                                    </p:set>
                                    <p:animEffect transition="in" filter="box(in)">
                                      <p:cBhvr>
                                        <p:cTn id="17" dur="500"/>
                                        <p:tgtEl>
                                          <p:spTgt spid="12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ox(in)">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ox(in)">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ox(i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ox(in)">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box(in)">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box(in)">
                                      <p:cBhvr>
                                        <p:cTn id="47" dur="500"/>
                                        <p:tgtEl>
                                          <p:spTgt spid="6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box(in)">
                                      <p:cBhvr>
                                        <p:cTn id="52" dur="500"/>
                                        <p:tgtEl>
                                          <p:spTgt spid="6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box(in)">
                                      <p:cBhvr>
                                        <p:cTn id="57" dur="500"/>
                                        <p:tgtEl>
                                          <p:spTgt spid="66"/>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box(in)">
                                      <p:cBhvr>
                                        <p:cTn id="62" dur="500"/>
                                        <p:tgtEl>
                                          <p:spTgt spid="69"/>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box(in)">
                                      <p:cBhvr>
                                        <p:cTn id="67" dur="500"/>
                                        <p:tgtEl>
                                          <p:spTgt spid="7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0"/>
                                        </p:tgtEl>
                                        <p:attrNameLst>
                                          <p:attrName>style.visibility</p:attrName>
                                        </p:attrNameLst>
                                      </p:cBhvr>
                                      <p:to>
                                        <p:strVal val="visible"/>
                                      </p:to>
                                    </p:set>
                                    <p:animEffect transition="in" filter="box(in)">
                                      <p:cBhvr>
                                        <p:cTn id="7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34" grpId="0"/>
      <p:bldP spid="35" grpId="0"/>
      <p:bldP spid="67" grpId="0"/>
      <p:bldP spid="68" grpId="0"/>
      <p:bldP spid="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p:txBody>
          <a:bodyPr/>
          <a:lstStyle/>
          <a:p>
            <a:r>
              <a:rPr lang="tr-TR" dirty="0" smtClean="0"/>
              <a:t>Yararlı ve Zararlı Üçlemeler - I</a:t>
            </a:r>
            <a:endParaRPr lang="en-US" dirty="0"/>
          </a:p>
        </p:txBody>
      </p:sp>
      <p:sp>
        <p:nvSpPr>
          <p:cNvPr id="2" name="Content Placeholder 1"/>
          <p:cNvSpPr>
            <a:spLocks noGrp="1"/>
          </p:cNvSpPr>
          <p:nvPr>
            <p:ph sz="quarter" idx="1"/>
          </p:nvPr>
        </p:nvSpPr>
        <p:spPr>
          <a:xfrm>
            <a:off x="822959" y="1845734"/>
            <a:ext cx="7543801" cy="2713565"/>
          </a:xfrm>
        </p:spPr>
        <p:txBody>
          <a:bodyPr>
            <a:normAutofit fontScale="85000" lnSpcReduction="10000"/>
          </a:bodyPr>
          <a:lstStyle/>
          <a:p>
            <a:r>
              <a:rPr lang="tr-TR" altLang="tr-TR" dirty="0" smtClean="0"/>
              <a:t>Her üçleme sorun yaratır diye bir kural yok. </a:t>
            </a:r>
          </a:p>
          <a:p>
            <a:r>
              <a:rPr lang="tr-TR" altLang="tr-TR" dirty="0" smtClean="0"/>
              <a:t>Kimi üçleme diğerlerine göre daha zararsızdır. </a:t>
            </a:r>
          </a:p>
          <a:p>
            <a:r>
              <a:rPr lang="tr-TR" altLang="tr-TR" dirty="0" smtClean="0"/>
              <a:t>Bazen geçicidir, bazen amacına uygundur ve zarara sebebiyet vermez. </a:t>
            </a:r>
          </a:p>
          <a:p>
            <a:r>
              <a:rPr lang="tr-TR" altLang="tr-TR" dirty="0" smtClean="0"/>
              <a:t>Hatta geriye baktığımızda yaratmış olduğumuz üçlemelerle dalga bile geçebiliyoruz. </a:t>
            </a:r>
          </a:p>
          <a:p>
            <a:r>
              <a:rPr lang="tr-TR" altLang="tr-TR" b="1" dirty="0" smtClean="0"/>
              <a:t>Örneğin; </a:t>
            </a:r>
            <a:r>
              <a:rPr lang="tr-TR" altLang="tr-TR" dirty="0" smtClean="0"/>
              <a:t>Aslı banka hesabında yetersiz bakiye ibaresini gördüğü zaman bankasına sinirleniyor ancak aslında siniri Mehmet’in arkadaşlarıyla toplanıp kira parasını poker oynarken kaybetmesinedir. Eşine sinirlenmektense bankaya sinirlenmek çok daha zararsız çünkü Aslı Mehmet’in yaptığına laf etse, bu sefer de Mehmet Aslı’nın </a:t>
            </a:r>
            <a:r>
              <a:rPr lang="tr-TR" altLang="tr-TR" dirty="0" err="1" smtClean="0"/>
              <a:t>fütürsüzca</a:t>
            </a:r>
            <a:r>
              <a:rPr lang="tr-TR" altLang="tr-TR" dirty="0" smtClean="0"/>
              <a:t> yaptığı alışverişi yüzüne vuracaktır.</a:t>
            </a:r>
            <a:endParaRPr lang="en-GB" altLang="tr-TR" dirty="0" smtClean="0"/>
          </a:p>
          <a:p>
            <a:endParaRPr lang="en-GB" altLang="tr-TR" dirty="0" smtClean="0"/>
          </a:p>
        </p:txBody>
      </p:sp>
      <p:pic>
        <p:nvPicPr>
          <p:cNvPr id="4" name="Picture 3" descr="zigz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7694" y="4927599"/>
            <a:ext cx="8477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zigza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9867" y="4769380"/>
            <a:ext cx="14509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flipV="1">
            <a:off x="3725069" y="5617104"/>
            <a:ext cx="12279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019412" y="4589461"/>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Banka</a:t>
            </a:r>
            <a:endParaRPr lang="en-GB" altLang="tr-TR" sz="1400" dirty="0"/>
          </a:p>
        </p:txBody>
      </p:sp>
      <p:sp>
        <p:nvSpPr>
          <p:cNvPr id="21" name="TextBox 20"/>
          <p:cNvSpPr txBox="1">
            <a:spLocks noChangeArrowheads="1"/>
          </p:cNvSpPr>
          <p:nvPr/>
        </p:nvSpPr>
        <p:spPr bwMode="auto">
          <a:xfrm>
            <a:off x="3061867" y="5439834"/>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Aslı</a:t>
            </a:r>
            <a:endParaRPr lang="en-GB" altLang="tr-TR" sz="1400" dirty="0"/>
          </a:p>
        </p:txBody>
      </p:sp>
      <p:sp>
        <p:nvSpPr>
          <p:cNvPr id="22" name="TextBox 21"/>
          <p:cNvSpPr txBox="1">
            <a:spLocks noChangeArrowheads="1"/>
          </p:cNvSpPr>
          <p:nvPr/>
        </p:nvSpPr>
        <p:spPr bwMode="auto">
          <a:xfrm>
            <a:off x="5176044" y="5418668"/>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Mehmet</a:t>
            </a:r>
            <a:endParaRPr lang="en-GB" altLang="tr-TR" sz="1400" dirty="0"/>
          </a:p>
        </p:txBody>
      </p:sp>
    </p:spTree>
    <p:extLst>
      <p:ext uri="{BB962C8B-B14F-4D97-AF65-F5344CB8AC3E}">
        <p14:creationId xmlns:p14="http://schemas.microsoft.com/office/powerpoint/2010/main" val="2426547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ox(in)">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ox(in)">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ox(in)">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ox(in)">
                                      <p:cBhvr>
                                        <p:cTn id="52" dur="500"/>
                                        <p:tgtEl>
                                          <p:spTgt spid="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ox(in)">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Yararlı ve Zararlı </a:t>
            </a:r>
            <a:r>
              <a:rPr lang="tr-TR" dirty="0" smtClean="0"/>
              <a:t>Üçlemeler - II</a:t>
            </a:r>
            <a:endParaRPr lang="en-US" dirty="0"/>
          </a:p>
        </p:txBody>
      </p:sp>
      <p:sp>
        <p:nvSpPr>
          <p:cNvPr id="2" name="Content Placeholder 1"/>
          <p:cNvSpPr>
            <a:spLocks noGrp="1"/>
          </p:cNvSpPr>
          <p:nvPr>
            <p:ph sz="quarter" idx="1"/>
          </p:nvPr>
        </p:nvSpPr>
        <p:spPr/>
        <p:txBody>
          <a:bodyPr/>
          <a:lstStyle/>
          <a:p>
            <a:r>
              <a:rPr lang="tr-TR" altLang="tr-TR" dirty="0" smtClean="0"/>
              <a:t>Üçlemeler büyük problemler de yaratabilir. </a:t>
            </a:r>
          </a:p>
          <a:p>
            <a:r>
              <a:rPr lang="tr-TR" altLang="tr-TR" dirty="0" smtClean="0"/>
              <a:t>Çok kolay bir şekilde tekrarlayıcı ve acı verici olabiliyorlar. </a:t>
            </a:r>
          </a:p>
          <a:p>
            <a:r>
              <a:rPr lang="tr-TR" altLang="tr-TR" dirty="0" smtClean="0"/>
              <a:t>Eğer Aslı, eşiyle faturaları nasıl ödeyeceğini tartışmak yerine sürekli olarak bankayı suçlamaya devam ederse, çiftin mali sorunları daha da artacak. </a:t>
            </a:r>
          </a:p>
          <a:p>
            <a:r>
              <a:rPr lang="tr-TR" altLang="tr-TR" dirty="0" smtClean="0"/>
              <a:t>Kaçmak bazen işe yarayabilir ama her zaman değil. </a:t>
            </a:r>
          </a:p>
          <a:p>
            <a:r>
              <a:rPr lang="tr-TR" altLang="tr-TR" dirty="0" smtClean="0"/>
              <a:t>Eğer gerçek sorunlarımızı tanımlamazsak, o zaman da çözemeyiz.</a:t>
            </a:r>
            <a:endParaRPr lang="en-GB" altLang="tr-TR" dirty="0" smtClean="0"/>
          </a:p>
          <a:p>
            <a:endParaRPr lang="en-GB" altLang="tr-TR" dirty="0" smtClean="0"/>
          </a:p>
        </p:txBody>
      </p:sp>
    </p:spTree>
    <p:extLst>
      <p:ext uri="{BB962C8B-B14F-4D97-AF65-F5344CB8AC3E}">
        <p14:creationId xmlns:p14="http://schemas.microsoft.com/office/powerpoint/2010/main" val="2135820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Koalisyonları Tanıma</a:t>
            </a:r>
            <a:endParaRPr lang="en-US" dirty="0"/>
          </a:p>
        </p:txBody>
      </p:sp>
      <p:sp>
        <p:nvSpPr>
          <p:cNvPr id="3" name="İçerik Yer Tutucusu 2"/>
          <p:cNvSpPr>
            <a:spLocks noGrp="1"/>
          </p:cNvSpPr>
          <p:nvPr>
            <p:ph idx="1"/>
          </p:nvPr>
        </p:nvSpPr>
        <p:spPr/>
        <p:txBody>
          <a:bodyPr>
            <a:normAutofit fontScale="92500" lnSpcReduction="20000"/>
          </a:bodyPr>
          <a:lstStyle/>
          <a:p>
            <a:r>
              <a:rPr lang="tr-TR" sz="2400" dirty="0" smtClean="0"/>
              <a:t>Koalisyonlar ailenin iki üyesi arasında kurulan ittifaklardır. Bunlar; birbirleriyle aynı fikirde olan veya birbirlerini etkin bir biçimde destekleyen iki kişi örneğinde olduğu gibi açık ya da sadece ara sıra kullanılan göz teması ya da sözel olmayan mesajlarla fark edilebilen türden örtük koalisyonlar olabilir.</a:t>
            </a:r>
          </a:p>
          <a:p>
            <a:r>
              <a:rPr lang="tr-TR" sz="2400" b="1" dirty="0" smtClean="0"/>
              <a:t>Örneğin;</a:t>
            </a:r>
            <a:r>
              <a:rPr lang="tr-TR" sz="2400" dirty="0" smtClean="0"/>
              <a:t> anne ve kız çocuğunun babaya karşı, iki çocuğun bir üçüncü kardeşe karşı koalisyon kurması</a:t>
            </a:r>
            <a:endParaRPr lang="tr-TR" sz="2400" dirty="0"/>
          </a:p>
          <a:p>
            <a:r>
              <a:rPr lang="tr-TR" sz="2400" dirty="0" smtClean="0"/>
              <a:t>Koalisyonlar, güçsüz görünen birini korumak ya da gruptan bir kişiyi dışlamak için kullanılabilir.</a:t>
            </a:r>
          </a:p>
          <a:p>
            <a:r>
              <a:rPr lang="tr-TR" sz="2400" dirty="0" smtClean="0"/>
              <a:t>Koalisyonlar sınırları belirler, bundan dolayı aile dinamikleri üzerinde güçlü etkisi vardır.</a:t>
            </a:r>
          </a:p>
          <a:p>
            <a:r>
              <a:rPr lang="tr-TR" sz="2400" u="sng" dirty="0" err="1" smtClean="0"/>
              <a:t>Minuchin</a:t>
            </a:r>
            <a:r>
              <a:rPr lang="tr-TR" sz="2400" u="sng" dirty="0" smtClean="0"/>
              <a:t> (1974), ailenin düzgün işleyebilmesi için alt sistemlerin sınırlarının açık olması gerektiğini belirtir.</a:t>
            </a:r>
            <a:r>
              <a:rPr lang="tr-TR" sz="2400" dirty="0" smtClean="0"/>
              <a:t> </a:t>
            </a:r>
            <a:endParaRPr lang="en-US" sz="2400" dirty="0"/>
          </a:p>
        </p:txBody>
      </p:sp>
    </p:spTree>
    <p:extLst>
      <p:ext uri="{BB962C8B-B14F-4D97-AF65-F5344CB8AC3E}">
        <p14:creationId xmlns:p14="http://schemas.microsoft.com/office/powerpoint/2010/main" val="214722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Uzlaşı ve Çatışma Yönetimi</a:t>
            </a:r>
            <a:endParaRPr lang="en-US" dirty="0"/>
          </a:p>
        </p:txBody>
      </p:sp>
      <p:sp>
        <p:nvSpPr>
          <p:cNvPr id="3" name="İçerik Yer Tutucusu 2"/>
          <p:cNvSpPr>
            <a:spLocks noGrp="1"/>
          </p:cNvSpPr>
          <p:nvPr>
            <p:ph idx="1"/>
          </p:nvPr>
        </p:nvSpPr>
        <p:spPr/>
        <p:txBody>
          <a:bodyPr>
            <a:normAutofit lnSpcReduction="10000"/>
          </a:bodyPr>
          <a:lstStyle/>
          <a:p>
            <a:r>
              <a:rPr lang="tr-TR" dirty="0" smtClean="0"/>
              <a:t>Evlilik içi çatışma        Sağlığın kötüleşmesi, ayrılık, boşanma</a:t>
            </a:r>
          </a:p>
          <a:p>
            <a:r>
              <a:rPr lang="tr-TR" dirty="0" smtClean="0"/>
              <a:t>Aileye yönelik psikolojik danışmada uzlaşı hem süreçle ilgili hem de aileyle ilgili konuları ele alan devamlı bir süreçtir. Psikolojik danışma ortamı, psikolojik danışmanın aile uzlaşı becerilerini gözlemlemesi ve ailenin iletişim ve uzlaştırma oluşturmakta kullanabileceği stratejileri kazandırmasında ideal bir ortamdır. </a:t>
            </a:r>
          </a:p>
          <a:p>
            <a:r>
              <a:rPr lang="tr-TR" dirty="0" smtClean="0"/>
              <a:t>Etkili iletişim becerilerinin ve çatışma çözme becerilerinin öğretilmesi</a:t>
            </a:r>
          </a:p>
          <a:p>
            <a:pPr>
              <a:buFont typeface="Wingdings" panose="05000000000000000000" pitchFamily="2" charset="2"/>
              <a:buChar char="Ø"/>
            </a:pPr>
            <a:r>
              <a:rPr lang="tr-TR" dirty="0"/>
              <a:t> </a:t>
            </a:r>
            <a:r>
              <a:rPr lang="tr-TR" dirty="0" err="1" smtClean="0"/>
              <a:t>Gottman</a:t>
            </a:r>
            <a:r>
              <a:rPr lang="tr-TR" dirty="0" smtClean="0"/>
              <a:t> ve ark. (1976) tarafından geliştirilen uzlaşı becerilerini geliştirmeye yönelik bir alıştırma:</a:t>
            </a:r>
          </a:p>
          <a:p>
            <a:pPr lvl="1">
              <a:buFont typeface="Wingdings" panose="05000000000000000000" pitchFamily="2" charset="2"/>
              <a:buChar char="Ø"/>
            </a:pPr>
            <a:r>
              <a:rPr lang="tr-TR" dirty="0" smtClean="0"/>
              <a:t>Şikayet zamanı</a:t>
            </a:r>
          </a:p>
          <a:p>
            <a:pPr lvl="1">
              <a:buFont typeface="Wingdings" panose="05000000000000000000" pitchFamily="2" charset="2"/>
              <a:buChar char="Ø"/>
            </a:pPr>
            <a:r>
              <a:rPr lang="tr-TR" dirty="0" smtClean="0"/>
              <a:t>Gündem oluşturma</a:t>
            </a:r>
          </a:p>
          <a:p>
            <a:pPr lvl="1">
              <a:buFont typeface="Wingdings" panose="05000000000000000000" pitchFamily="2" charset="2"/>
              <a:buChar char="Ø"/>
            </a:pPr>
            <a:r>
              <a:rPr lang="tr-TR" dirty="0" smtClean="0"/>
              <a:t>Problem çözme </a:t>
            </a:r>
            <a:endParaRPr lang="en-US" dirty="0"/>
          </a:p>
        </p:txBody>
      </p:sp>
      <p:sp>
        <p:nvSpPr>
          <p:cNvPr id="4" name="Sağ Ok 3"/>
          <p:cNvSpPr/>
          <p:nvPr/>
        </p:nvSpPr>
        <p:spPr>
          <a:xfrm>
            <a:off x="2743200" y="1905000"/>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46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Yapısını Değiştirme</a:t>
            </a:r>
            <a:endParaRPr lang="en-US" dirty="0"/>
          </a:p>
        </p:txBody>
      </p:sp>
      <p:sp>
        <p:nvSpPr>
          <p:cNvPr id="3" name="İçerik Yer Tutucusu 2"/>
          <p:cNvSpPr>
            <a:spLocks noGrp="1"/>
          </p:cNvSpPr>
          <p:nvPr>
            <p:ph idx="1"/>
          </p:nvPr>
        </p:nvSpPr>
        <p:spPr/>
        <p:txBody>
          <a:bodyPr>
            <a:normAutofit lnSpcReduction="10000"/>
          </a:bodyPr>
          <a:lstStyle/>
          <a:p>
            <a:r>
              <a:rPr lang="tr-TR" dirty="0" smtClean="0"/>
              <a:t>Aile yapısı; etkileşim örüntülerine, bu örüntüleri desteklemek üzere ortaya çıkan kural ve rollere, kural ve roller sonucunda oluşan ittifaklara denir. </a:t>
            </a:r>
          </a:p>
          <a:p>
            <a:r>
              <a:rPr lang="tr-TR" dirty="0" smtClean="0"/>
              <a:t>Alt sistemler: Önce </a:t>
            </a:r>
            <a:r>
              <a:rPr lang="tr-TR" u="sng" dirty="0" smtClean="0"/>
              <a:t>evlilik alt sistemi</a:t>
            </a:r>
            <a:r>
              <a:rPr lang="tr-TR" dirty="0" smtClean="0"/>
              <a:t>, çocukların doğması ile birlikte </a:t>
            </a:r>
            <a:r>
              <a:rPr lang="tr-TR" u="sng" dirty="0" smtClean="0"/>
              <a:t>ebeveyn alt sistemi </a:t>
            </a:r>
            <a:r>
              <a:rPr lang="tr-TR" dirty="0" smtClean="0"/>
              <a:t>oluşur.</a:t>
            </a:r>
          </a:p>
          <a:p>
            <a:r>
              <a:rPr lang="tr-TR" dirty="0" smtClean="0"/>
              <a:t>Alt sistemleri ayıran sınırlar</a:t>
            </a:r>
          </a:p>
          <a:p>
            <a:pPr>
              <a:buFont typeface="Wingdings" panose="05000000000000000000" pitchFamily="2" charset="2"/>
              <a:buChar char="Ø"/>
            </a:pPr>
            <a:r>
              <a:rPr lang="tr-TR" dirty="0" smtClean="0"/>
              <a:t> </a:t>
            </a:r>
            <a:r>
              <a:rPr lang="tr-TR" b="1" dirty="0" smtClean="0"/>
              <a:t>Aile Yapısı </a:t>
            </a:r>
            <a:r>
              <a:rPr lang="tr-TR" b="1" dirty="0"/>
              <a:t>Ü</a:t>
            </a:r>
            <a:r>
              <a:rPr lang="tr-TR" b="1" dirty="0" smtClean="0"/>
              <a:t>zerinde Çalışma</a:t>
            </a:r>
            <a:endParaRPr lang="tr-TR" b="1" dirty="0"/>
          </a:p>
          <a:p>
            <a:pPr lvl="1">
              <a:buFont typeface="Wingdings" panose="05000000000000000000" pitchFamily="2" charset="2"/>
              <a:buChar char="Ø"/>
            </a:pPr>
            <a:r>
              <a:rPr lang="tr-TR" dirty="0" smtClean="0"/>
              <a:t>Aileye katılım, ilk ilişkinin kurulması</a:t>
            </a:r>
          </a:p>
          <a:p>
            <a:pPr lvl="1">
              <a:buFont typeface="Wingdings" panose="05000000000000000000" pitchFamily="2" charset="2"/>
              <a:buChar char="Ø"/>
            </a:pPr>
            <a:r>
              <a:rPr lang="tr-TR" dirty="0" smtClean="0"/>
              <a:t>Etkileşim oluşturma ve bunları gözlemleme</a:t>
            </a:r>
          </a:p>
          <a:p>
            <a:pPr lvl="1">
              <a:buFont typeface="Wingdings" panose="05000000000000000000" pitchFamily="2" charset="2"/>
              <a:buChar char="Ø"/>
            </a:pPr>
            <a:r>
              <a:rPr lang="tr-TR" dirty="0" smtClean="0"/>
              <a:t>Aile yapısını teşhis etme</a:t>
            </a:r>
          </a:p>
          <a:p>
            <a:pPr lvl="1">
              <a:buFont typeface="Wingdings" panose="05000000000000000000" pitchFamily="2" charset="2"/>
              <a:buChar char="Ø"/>
            </a:pPr>
            <a:r>
              <a:rPr lang="tr-TR" dirty="0" smtClean="0"/>
              <a:t>Etkileşimleri belirleme ve değiştirme</a:t>
            </a:r>
          </a:p>
          <a:p>
            <a:pPr lvl="1">
              <a:buFont typeface="Wingdings" panose="05000000000000000000" pitchFamily="2" charset="2"/>
              <a:buChar char="Ø"/>
            </a:pPr>
            <a:r>
              <a:rPr lang="tr-TR" dirty="0" smtClean="0"/>
              <a:t>Sınırları yeniden yapılandırma</a:t>
            </a:r>
          </a:p>
          <a:p>
            <a:endParaRPr lang="en-US" dirty="0"/>
          </a:p>
        </p:txBody>
      </p:sp>
    </p:spTree>
    <p:extLst>
      <p:ext uri="{BB962C8B-B14F-4D97-AF65-F5344CB8AC3E}">
        <p14:creationId xmlns:p14="http://schemas.microsoft.com/office/powerpoint/2010/main" val="10106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Etkileşimsel Müdahaleler</a:t>
            </a:r>
            <a:endParaRPr lang="en-US" dirty="0"/>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v"/>
            </a:pPr>
            <a:r>
              <a:rPr lang="tr-TR" dirty="0" smtClean="0"/>
              <a:t> Aile </a:t>
            </a:r>
            <a:r>
              <a:rPr lang="tr-TR" dirty="0" err="1" smtClean="0"/>
              <a:t>Genogramı</a:t>
            </a:r>
            <a:endParaRPr lang="tr-TR" dirty="0" smtClean="0"/>
          </a:p>
          <a:p>
            <a:pPr>
              <a:buFont typeface="Wingdings" panose="05000000000000000000" pitchFamily="2" charset="2"/>
              <a:buChar char="v"/>
            </a:pPr>
            <a:r>
              <a:rPr lang="tr-TR" dirty="0"/>
              <a:t> </a:t>
            </a:r>
            <a:r>
              <a:rPr lang="tr-TR" dirty="0" smtClean="0"/>
              <a:t>Aile Heykeli (</a:t>
            </a:r>
            <a:r>
              <a:rPr lang="tr-TR" dirty="0" err="1" smtClean="0"/>
              <a:t>Family</a:t>
            </a:r>
            <a:r>
              <a:rPr lang="tr-TR" dirty="0" smtClean="0"/>
              <a:t> </a:t>
            </a:r>
            <a:r>
              <a:rPr lang="tr-TR" dirty="0" err="1" smtClean="0"/>
              <a:t>Sculpture</a:t>
            </a:r>
            <a:r>
              <a:rPr lang="tr-TR" dirty="0" smtClean="0"/>
              <a:t>)</a:t>
            </a:r>
          </a:p>
          <a:p>
            <a:pPr>
              <a:buFont typeface="Wingdings" panose="05000000000000000000" pitchFamily="2" charset="2"/>
              <a:buChar char="v"/>
            </a:pPr>
            <a:r>
              <a:rPr lang="tr-TR" dirty="0"/>
              <a:t> </a:t>
            </a:r>
            <a:r>
              <a:rPr lang="tr-TR" dirty="0" smtClean="0"/>
              <a:t>Güçlendirme (</a:t>
            </a:r>
            <a:r>
              <a:rPr lang="tr-TR" dirty="0" err="1" smtClean="0"/>
              <a:t>Intensification</a:t>
            </a:r>
            <a:r>
              <a:rPr lang="tr-TR" dirty="0" smtClean="0"/>
              <a:t>)</a:t>
            </a:r>
          </a:p>
          <a:p>
            <a:pPr>
              <a:buFont typeface="Wingdings" panose="05000000000000000000" pitchFamily="2" charset="2"/>
              <a:buChar char="v"/>
            </a:pPr>
            <a:r>
              <a:rPr lang="tr-TR" dirty="0"/>
              <a:t> </a:t>
            </a:r>
            <a:r>
              <a:rPr lang="tr-TR" dirty="0" smtClean="0"/>
              <a:t>Yüzleştirme (</a:t>
            </a:r>
            <a:r>
              <a:rPr lang="tr-TR" dirty="0" err="1" smtClean="0"/>
              <a:t>Confrontation</a:t>
            </a:r>
            <a:r>
              <a:rPr lang="tr-TR" dirty="0" smtClean="0"/>
              <a:t>)</a:t>
            </a:r>
          </a:p>
          <a:p>
            <a:pPr>
              <a:buFont typeface="Wingdings" panose="05000000000000000000" pitchFamily="2" charset="2"/>
              <a:buChar char="v"/>
            </a:pPr>
            <a:r>
              <a:rPr lang="tr-TR" dirty="0"/>
              <a:t> </a:t>
            </a:r>
            <a:r>
              <a:rPr lang="tr-TR" dirty="0" smtClean="0"/>
              <a:t>Aile Sınırlarını Yeniden Yapılandırma (</a:t>
            </a:r>
            <a:r>
              <a:rPr lang="tr-TR" dirty="0" err="1" smtClean="0"/>
              <a:t>Reconstructing</a:t>
            </a:r>
            <a:r>
              <a:rPr lang="tr-TR" dirty="0" smtClean="0"/>
              <a:t> </a:t>
            </a:r>
            <a:r>
              <a:rPr lang="tr-TR" dirty="0" err="1"/>
              <a:t>F</a:t>
            </a:r>
            <a:r>
              <a:rPr lang="tr-TR" dirty="0" err="1" smtClean="0"/>
              <a:t>amily</a:t>
            </a:r>
            <a:r>
              <a:rPr lang="tr-TR" dirty="0" smtClean="0"/>
              <a:t> </a:t>
            </a:r>
            <a:r>
              <a:rPr lang="tr-TR" dirty="0" err="1"/>
              <a:t>B</a:t>
            </a:r>
            <a:r>
              <a:rPr lang="tr-TR" dirty="0" err="1" smtClean="0"/>
              <a:t>oundries</a:t>
            </a:r>
            <a:r>
              <a:rPr lang="tr-TR" dirty="0" smtClean="0"/>
              <a:t>)</a:t>
            </a:r>
          </a:p>
          <a:p>
            <a:pPr>
              <a:buFont typeface="Wingdings" panose="05000000000000000000" pitchFamily="2" charset="2"/>
              <a:buChar char="v"/>
            </a:pPr>
            <a:r>
              <a:rPr lang="tr-TR" dirty="0"/>
              <a:t> </a:t>
            </a:r>
            <a:r>
              <a:rPr lang="tr-TR" dirty="0" smtClean="0"/>
              <a:t>Üçlemelerle Başa Çıkma (</a:t>
            </a:r>
            <a:r>
              <a:rPr lang="tr-TR" dirty="0" err="1" smtClean="0"/>
              <a:t>Dealing</a:t>
            </a:r>
            <a:r>
              <a:rPr lang="tr-TR" dirty="0" smtClean="0"/>
              <a:t> </a:t>
            </a:r>
            <a:r>
              <a:rPr lang="tr-TR" dirty="0" err="1" smtClean="0"/>
              <a:t>with</a:t>
            </a:r>
            <a:r>
              <a:rPr lang="tr-TR" dirty="0" smtClean="0"/>
              <a:t> </a:t>
            </a:r>
            <a:r>
              <a:rPr lang="tr-TR" dirty="0" err="1" smtClean="0"/>
              <a:t>Triangulation</a:t>
            </a:r>
            <a:r>
              <a:rPr lang="tr-TR" dirty="0" smtClean="0"/>
              <a:t>)</a:t>
            </a:r>
          </a:p>
          <a:p>
            <a:pPr>
              <a:buFont typeface="Wingdings" panose="05000000000000000000" pitchFamily="2" charset="2"/>
              <a:buChar char="v"/>
            </a:pPr>
            <a:r>
              <a:rPr lang="tr-TR" dirty="0"/>
              <a:t> </a:t>
            </a:r>
            <a:r>
              <a:rPr lang="tr-TR" smtClean="0"/>
              <a:t>Yeniden Biçimlendirme </a:t>
            </a:r>
            <a:r>
              <a:rPr lang="tr-TR" dirty="0" smtClean="0"/>
              <a:t>(</a:t>
            </a:r>
            <a:r>
              <a:rPr lang="tr-TR" dirty="0" err="1" smtClean="0"/>
              <a:t>Reframing</a:t>
            </a:r>
            <a:r>
              <a:rPr lang="tr-TR" dirty="0" smtClean="0"/>
              <a:t>)</a:t>
            </a:r>
          </a:p>
          <a:p>
            <a:pPr>
              <a:buFont typeface="Wingdings" panose="05000000000000000000" pitchFamily="2" charset="2"/>
              <a:buChar char="v"/>
            </a:pPr>
            <a:r>
              <a:rPr lang="tr-TR" dirty="0"/>
              <a:t> </a:t>
            </a:r>
            <a:r>
              <a:rPr lang="tr-TR" dirty="0" smtClean="0"/>
              <a:t>Yönerge Verme (</a:t>
            </a:r>
            <a:r>
              <a:rPr lang="tr-TR" dirty="0" err="1" smtClean="0"/>
              <a:t>Giving</a:t>
            </a:r>
            <a:r>
              <a:rPr lang="tr-TR" dirty="0" smtClean="0"/>
              <a:t> </a:t>
            </a:r>
            <a:r>
              <a:rPr lang="tr-TR" dirty="0" err="1" smtClean="0"/>
              <a:t>Directives</a:t>
            </a:r>
            <a:r>
              <a:rPr lang="tr-TR" dirty="0" smtClean="0"/>
              <a:t>)</a:t>
            </a:r>
          </a:p>
          <a:p>
            <a:pPr>
              <a:buFont typeface="Wingdings" panose="05000000000000000000" pitchFamily="2" charset="2"/>
              <a:buChar char="v"/>
            </a:pPr>
            <a:r>
              <a:rPr lang="tr-TR" dirty="0" smtClean="0"/>
              <a:t> Çelişki (Paradoks)</a:t>
            </a:r>
          </a:p>
          <a:p>
            <a:pPr>
              <a:buFont typeface="Wingdings" panose="05000000000000000000" pitchFamily="2" charset="2"/>
              <a:buChar char="v"/>
            </a:pPr>
            <a:r>
              <a:rPr lang="tr-TR" dirty="0" smtClean="0"/>
              <a:t> Belirti Reçetesi (</a:t>
            </a:r>
            <a:r>
              <a:rPr lang="tr-TR" dirty="0" err="1" smtClean="0"/>
              <a:t>Symptom</a:t>
            </a:r>
            <a:r>
              <a:rPr lang="tr-TR" dirty="0" smtClean="0"/>
              <a:t> </a:t>
            </a:r>
            <a:r>
              <a:rPr lang="tr-TR" dirty="0" err="1" smtClean="0"/>
              <a:t>Prescription</a:t>
            </a:r>
            <a:r>
              <a:rPr lang="tr-TR" dirty="0" smtClean="0"/>
              <a:t>)</a:t>
            </a:r>
            <a:endParaRPr lang="en-US" dirty="0"/>
          </a:p>
        </p:txBody>
      </p:sp>
    </p:spTree>
    <p:extLst>
      <p:ext uri="{BB962C8B-B14F-4D97-AF65-F5344CB8AC3E}">
        <p14:creationId xmlns:p14="http://schemas.microsoft.com/office/powerpoint/2010/main" val="39592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2209800"/>
            <a:ext cx="7543800" cy="1450757"/>
          </a:xfrm>
        </p:spPr>
        <p:txBody>
          <a:bodyPr/>
          <a:lstStyle/>
          <a:p>
            <a:r>
              <a:rPr lang="tr-TR" dirty="0" smtClean="0"/>
              <a:t>Örnek Müdahaleler</a:t>
            </a:r>
            <a:endParaRPr lang="en-US" dirty="0"/>
          </a:p>
        </p:txBody>
      </p:sp>
    </p:spTree>
    <p:extLst>
      <p:ext uri="{BB962C8B-B14F-4D97-AF65-F5344CB8AC3E}">
        <p14:creationId xmlns:p14="http://schemas.microsoft.com/office/powerpoint/2010/main" val="102802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a:t>
            </a:r>
            <a:r>
              <a:rPr lang="tr-TR" dirty="0" err="1" smtClean="0"/>
              <a:t>Genogramı</a:t>
            </a:r>
            <a:endParaRPr lang="en-US" dirty="0"/>
          </a:p>
        </p:txBody>
      </p:sp>
      <p:sp>
        <p:nvSpPr>
          <p:cNvPr id="3" name="İçerik Yer Tutucusu 2"/>
          <p:cNvSpPr>
            <a:spLocks noGrp="1"/>
          </p:cNvSpPr>
          <p:nvPr>
            <p:ph idx="1"/>
          </p:nvPr>
        </p:nvSpPr>
        <p:spPr/>
        <p:txBody>
          <a:bodyPr>
            <a:normAutofit fontScale="92500" lnSpcReduction="20000"/>
          </a:bodyPr>
          <a:lstStyle/>
          <a:p>
            <a:r>
              <a:rPr lang="tr-TR" altLang="tr-TR" sz="1900" dirty="0" smtClean="0"/>
              <a:t>Ailenin kendi nesiller arası yapısını tanımasına yardımcı olmayı amaçlar. Görsel </a:t>
            </a:r>
            <a:r>
              <a:rPr lang="tr-TR" altLang="tr-TR" sz="1900" dirty="0"/>
              <a:t>olarak bir kişinin en az üç </a:t>
            </a:r>
            <a:r>
              <a:rPr lang="tr-TR" altLang="tr-TR" sz="1900" dirty="0" smtClean="0"/>
              <a:t>nesli </a:t>
            </a:r>
            <a:r>
              <a:rPr lang="tr-TR" altLang="tr-TR" sz="1900" dirty="0"/>
              <a:t>kapsayan aile ağacının şekillerle şemalarla ve kelimelerle ortaya konulan tablosudur.</a:t>
            </a:r>
          </a:p>
          <a:p>
            <a:r>
              <a:rPr lang="tr-TR" altLang="tr-TR" sz="1900" dirty="0" err="1"/>
              <a:t>Genogramlar</a:t>
            </a:r>
            <a:r>
              <a:rPr lang="tr-TR" altLang="tr-TR" sz="1900" dirty="0"/>
              <a:t> insanların bilgi toplamalarına, hipotez oluşturmalarına ve ilişki değişikliklerini tarihsel ve güncel açıdan takip etmelerini sağlar.</a:t>
            </a:r>
          </a:p>
          <a:p>
            <a:r>
              <a:rPr lang="tr-TR" altLang="tr-TR" sz="1900" dirty="0" err="1" smtClean="0"/>
              <a:t>Bowen</a:t>
            </a:r>
            <a:r>
              <a:rPr lang="tr-TR" altLang="tr-TR" sz="1900" dirty="0" smtClean="0"/>
              <a:t> </a:t>
            </a:r>
            <a:r>
              <a:rPr lang="tr-TR" altLang="tr-TR" sz="1900" dirty="0"/>
              <a:t>Aile Terapisi insanlara aile ağaçlarında gidebildikleri kadar geri ve çıkabildikleri kadar yükseğe çıkmalarını önerir ve </a:t>
            </a:r>
            <a:r>
              <a:rPr lang="tr-TR" altLang="tr-TR" sz="1900" dirty="0" smtClean="0"/>
              <a:t>örüntü </a:t>
            </a:r>
            <a:r>
              <a:rPr lang="tr-TR" altLang="tr-TR" sz="1900" dirty="0"/>
              <a:t>aramalarını ister.</a:t>
            </a:r>
          </a:p>
          <a:p>
            <a:r>
              <a:rPr lang="tr-TR" altLang="tr-TR" sz="1900" dirty="0"/>
              <a:t>Bu süreç duysal tepkiden net bir </a:t>
            </a:r>
            <a:r>
              <a:rPr lang="tr-TR" altLang="tr-TR" sz="1900" dirty="0" err="1"/>
              <a:t>bilişselliğe</a:t>
            </a:r>
            <a:r>
              <a:rPr lang="tr-TR" altLang="tr-TR" sz="1900" dirty="0"/>
              <a:t> doğru değişimi teşvik eder.</a:t>
            </a:r>
          </a:p>
          <a:p>
            <a:r>
              <a:rPr lang="tr-TR" altLang="tr-TR" sz="1900" dirty="0" err="1"/>
              <a:t>Genogramda</a:t>
            </a:r>
            <a:r>
              <a:rPr lang="tr-TR" altLang="tr-TR" sz="1900" dirty="0"/>
              <a:t> elde edilen verilerden taranan bilgiler:</a:t>
            </a:r>
          </a:p>
          <a:p>
            <a:pPr lvl="1"/>
            <a:r>
              <a:rPr lang="tr-TR" altLang="tr-TR" sz="1900" dirty="0"/>
              <a:t>“tekrarlayıcı </a:t>
            </a:r>
            <a:r>
              <a:rPr lang="tr-TR" altLang="tr-TR" sz="1900" dirty="0" smtClean="0"/>
              <a:t>örüntüler” </a:t>
            </a:r>
            <a:r>
              <a:rPr lang="tr-TR" altLang="tr-TR" sz="1900" dirty="0"/>
              <a:t>– üçgenler, kopukluklar, koalisyonlar</a:t>
            </a:r>
          </a:p>
          <a:p>
            <a:pPr lvl="1"/>
            <a:r>
              <a:rPr lang="tr-TR" altLang="tr-TR" sz="1900" dirty="0"/>
              <a:t>“tesadüfler” – aile üyelerinin erken yaşta ölmeleri ya da semptom başlama yaşı</a:t>
            </a:r>
          </a:p>
          <a:p>
            <a:pPr lvl="1"/>
            <a:r>
              <a:rPr lang="tr-TR" altLang="tr-TR" sz="1900" dirty="0"/>
              <a:t>“değişimin hayat döngüsü üzerindeki etkisi” – beklenmedik olaylar (evlilik, ölüm, çocuk doğumu gibi).</a:t>
            </a:r>
            <a:endParaRPr lang="en-GB" altLang="tr-TR" sz="1900" dirty="0"/>
          </a:p>
          <a:p>
            <a:endParaRPr lang="en-US" dirty="0"/>
          </a:p>
        </p:txBody>
      </p:sp>
    </p:spTree>
    <p:extLst>
      <p:ext uri="{BB962C8B-B14F-4D97-AF65-F5344CB8AC3E}">
        <p14:creationId xmlns:p14="http://schemas.microsoft.com/office/powerpoint/2010/main" val="848461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295400" y="3810000"/>
            <a:ext cx="7145681" cy="2300287"/>
          </a:xfrm>
          <a:prstGeom prst="rect">
            <a:avLst/>
          </a:prstGeom>
        </p:spPr>
      </p:pic>
      <p:pic>
        <p:nvPicPr>
          <p:cNvPr id="5" name="Resim 4"/>
          <p:cNvPicPr>
            <a:picLocks noChangeAspect="1"/>
          </p:cNvPicPr>
          <p:nvPr/>
        </p:nvPicPr>
        <p:blipFill>
          <a:blip r:embed="rId3"/>
          <a:stretch>
            <a:fillRect/>
          </a:stretch>
        </p:blipFill>
        <p:spPr>
          <a:xfrm>
            <a:off x="533400" y="1638630"/>
            <a:ext cx="8229600" cy="2018970"/>
          </a:xfrm>
          <a:prstGeom prst="rect">
            <a:avLst/>
          </a:prstGeom>
        </p:spPr>
      </p:pic>
      <p:sp>
        <p:nvSpPr>
          <p:cNvPr id="6" name="Metin kutusu 5"/>
          <p:cNvSpPr txBox="1"/>
          <p:nvPr/>
        </p:nvSpPr>
        <p:spPr>
          <a:xfrm>
            <a:off x="1524000" y="801469"/>
            <a:ext cx="5791200" cy="769441"/>
          </a:xfrm>
          <a:prstGeom prst="rect">
            <a:avLst/>
          </a:prstGeom>
          <a:noFill/>
        </p:spPr>
        <p:txBody>
          <a:bodyPr wrap="square" rtlCol="0">
            <a:spAutoFit/>
          </a:bodyPr>
          <a:lstStyle/>
          <a:p>
            <a:pPr algn="ctr"/>
            <a:r>
              <a:rPr lang="tr-TR" sz="4400" dirty="0" err="1" smtClean="0"/>
              <a:t>Genogram</a:t>
            </a:r>
            <a:r>
              <a:rPr lang="tr-TR" sz="4400" dirty="0" smtClean="0"/>
              <a:t> Sembolleri</a:t>
            </a:r>
            <a:endParaRPr lang="en-US" sz="4400" dirty="0"/>
          </a:p>
        </p:txBody>
      </p:sp>
    </p:spTree>
    <p:extLst>
      <p:ext uri="{BB962C8B-B14F-4D97-AF65-F5344CB8AC3E}">
        <p14:creationId xmlns:p14="http://schemas.microsoft.com/office/powerpoint/2010/main" val="314544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Heykeli</a:t>
            </a:r>
            <a:endParaRPr lang="en-US" dirty="0"/>
          </a:p>
        </p:txBody>
      </p:sp>
      <p:sp>
        <p:nvSpPr>
          <p:cNvPr id="3" name="İçerik Yer Tutucusu 2"/>
          <p:cNvSpPr>
            <a:spLocks noGrp="1"/>
          </p:cNvSpPr>
          <p:nvPr>
            <p:ph idx="1"/>
          </p:nvPr>
        </p:nvSpPr>
        <p:spPr/>
        <p:txBody>
          <a:bodyPr>
            <a:normAutofit fontScale="77500" lnSpcReduction="20000"/>
          </a:bodyPr>
          <a:lstStyle/>
          <a:p>
            <a:r>
              <a:rPr lang="tr-TR" sz="2800" dirty="0" smtClean="0"/>
              <a:t>Aile heykeli; aile üyelerinin algıları, aile yapısı ve aile içi işleyiş açısından tanısal iç görü sağlar ve ailenin farkındalığını artırır.</a:t>
            </a:r>
          </a:p>
          <a:p>
            <a:r>
              <a:rPr lang="tr-TR" b="1" dirty="0" smtClean="0"/>
              <a:t>Uygulama:</a:t>
            </a:r>
          </a:p>
          <a:p>
            <a:pPr>
              <a:buFont typeface="Wingdings" panose="05000000000000000000" pitchFamily="2" charset="2"/>
              <a:buChar char="§"/>
            </a:pPr>
            <a:r>
              <a:rPr lang="tr-TR" dirty="0" smtClean="0"/>
              <a:t> Aile bireylerinden hangisinin heykeltıraş olacağına karar verilir.</a:t>
            </a:r>
          </a:p>
          <a:p>
            <a:pPr>
              <a:buFont typeface="Wingdings" panose="05000000000000000000" pitchFamily="2" charset="2"/>
              <a:buChar char="§"/>
            </a:pPr>
            <a:r>
              <a:rPr lang="tr-TR" dirty="0" smtClean="0"/>
              <a:t> Ailenin meselelerine uygun olarak heykelin konusu belirlenir. Konular geçmişte yaşanmış bir </a:t>
            </a:r>
            <a:r>
              <a:rPr lang="tr-TR" dirty="0" err="1" smtClean="0"/>
              <a:t>oly</a:t>
            </a:r>
            <a:r>
              <a:rPr lang="tr-TR" dirty="0" smtClean="0"/>
              <a:t> ya da evde sıklıkla gözlemlenen tipik bir sahne olabilir.</a:t>
            </a:r>
          </a:p>
          <a:p>
            <a:pPr>
              <a:buFont typeface="Wingdings" panose="05000000000000000000" pitchFamily="2" charset="2"/>
              <a:buChar char="§"/>
            </a:pPr>
            <a:r>
              <a:rPr lang="tr-TR" dirty="0" smtClean="0"/>
              <a:t> </a:t>
            </a:r>
            <a:r>
              <a:rPr lang="tr-TR" dirty="0" err="1" smtClean="0"/>
              <a:t>Heyketıraş</a:t>
            </a:r>
            <a:r>
              <a:rPr lang="tr-TR" dirty="0" smtClean="0"/>
              <a:t> teker teker aile bireylerini ya da hayatındaki önemli kişileri yerlerinden kaldırır. Onları </a:t>
            </a:r>
            <a:r>
              <a:rPr lang="tr-TR" dirty="0" err="1" smtClean="0"/>
              <a:t>heyketıraş</a:t>
            </a:r>
            <a:r>
              <a:rPr lang="tr-TR" dirty="0" smtClean="0"/>
              <a:t> gibi istediği duruş şekillerine sokar.</a:t>
            </a:r>
          </a:p>
          <a:p>
            <a:pPr>
              <a:buFont typeface="Wingdings" panose="05000000000000000000" pitchFamily="2" charset="2"/>
              <a:buChar char="§"/>
            </a:pPr>
            <a:r>
              <a:rPr lang="tr-TR" dirty="0" smtClean="0"/>
              <a:t> Aile bireyleri bu sırada hareket etmezler. Terapistin yönlendirdiği sorularla danışan heykeli tam olarak istediği pozisyona getirir.</a:t>
            </a:r>
          </a:p>
          <a:p>
            <a:pPr>
              <a:buFont typeface="Wingdings" panose="05000000000000000000" pitchFamily="2" charset="2"/>
              <a:buChar char="§"/>
            </a:pPr>
            <a:r>
              <a:rPr lang="tr-TR" dirty="0" smtClean="0"/>
              <a:t> Danışan aile bireylerinin yerlerini değiştirerek, onların pozisyonlarına geçerek bireyler meselelerine farklı açılardan bakabilirler.</a:t>
            </a:r>
          </a:p>
          <a:p>
            <a:pPr>
              <a:buFont typeface="Wingdings" panose="05000000000000000000" pitchFamily="2" charset="2"/>
              <a:buChar char="§"/>
            </a:pPr>
            <a:r>
              <a:rPr lang="tr-TR" dirty="0" smtClean="0"/>
              <a:t> Daha sonra bireyler vücut pozisyonlarının ve konumlarının onlara neler hissettirdiği konusunda geri bildirimler verirler. </a:t>
            </a:r>
            <a:endParaRPr lang="tr-TR" dirty="0"/>
          </a:p>
        </p:txBody>
      </p:sp>
    </p:spTree>
    <p:extLst>
      <p:ext uri="{BB962C8B-B14F-4D97-AF65-F5344CB8AC3E}">
        <p14:creationId xmlns:p14="http://schemas.microsoft.com/office/powerpoint/2010/main" val="2333841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444</TotalTime>
  <Words>1117</Words>
  <Application>Microsoft Office PowerPoint</Application>
  <PresentationFormat>Ekran Gösterisi (4:3)</PresentationFormat>
  <Paragraphs>117</Paragraphs>
  <Slides>13</Slides>
  <Notes>6</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Geçmişe bakış</vt:lpstr>
      <vt:lpstr>SİSTEMİK MÜDAHALELER - II</vt:lpstr>
      <vt:lpstr>Koalisyonları Tanıma</vt:lpstr>
      <vt:lpstr>Uzlaşı ve Çatışma Yönetimi</vt:lpstr>
      <vt:lpstr>Aile Yapısını Değiştirme</vt:lpstr>
      <vt:lpstr>Etkileşimsel Müdahaleler</vt:lpstr>
      <vt:lpstr>Örnek Müdahaleler</vt:lpstr>
      <vt:lpstr>Aile Genogramı</vt:lpstr>
      <vt:lpstr>PowerPoint Sunusu</vt:lpstr>
      <vt:lpstr>Aile Heykeli</vt:lpstr>
      <vt:lpstr>Üçlemeler - I</vt:lpstr>
      <vt:lpstr>Üçlemeler - II</vt:lpstr>
      <vt:lpstr>Yararlı ve Zararlı Üçlemeler - I</vt:lpstr>
      <vt:lpstr>Yararlı ve Zararlı Üçlemeler -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hatice</cp:lastModifiedBy>
  <cp:revision>53</cp:revision>
  <dcterms:created xsi:type="dcterms:W3CDTF">2011-11-02T05:32:30Z</dcterms:created>
  <dcterms:modified xsi:type="dcterms:W3CDTF">2023-03-04T16:45:11Z</dcterms:modified>
</cp:coreProperties>
</file>