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91" r:id="rId2"/>
    <p:sldId id="274" r:id="rId3"/>
    <p:sldId id="275" r:id="rId4"/>
    <p:sldId id="276" r:id="rId5"/>
    <p:sldId id="270" r:id="rId6"/>
    <p:sldId id="290" r:id="rId7"/>
    <p:sldId id="277" r:id="rId8"/>
    <p:sldId id="285" r:id="rId9"/>
    <p:sldId id="278" r:id="rId10"/>
    <p:sldId id="288" r:id="rId11"/>
    <p:sldId id="289" r:id="rId12"/>
    <p:sldId id="286" r:id="rId13"/>
    <p:sldId id="28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187" autoAdjust="0"/>
  </p:normalViewPr>
  <p:slideViewPr>
    <p:cSldViewPr>
      <p:cViewPr varScale="1">
        <p:scale>
          <a:sx n="57" d="100"/>
          <a:sy n="57" d="100"/>
        </p:scale>
        <p:origin x="-17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18872-C938-4CF4-B2A9-42C51F01C235}" type="datetimeFigureOut">
              <a:rPr lang="en-US" smtClean="0"/>
              <a:t>3/4/2023</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B466F-3B99-4BDA-AD90-EC790E455F2F}" type="slidenum">
              <a:rPr lang="en-US" smtClean="0"/>
              <a:t>‹#›</a:t>
            </a:fld>
            <a:endParaRPr lang="en-US"/>
          </a:p>
        </p:txBody>
      </p:sp>
    </p:spTree>
    <p:extLst>
      <p:ext uri="{BB962C8B-B14F-4D97-AF65-F5344CB8AC3E}">
        <p14:creationId xmlns:p14="http://schemas.microsoft.com/office/powerpoint/2010/main" val="3628368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01B466F-3B99-4BDA-AD90-EC790E455F2F}" type="slidenum">
              <a:rPr lang="en-US" smtClean="0"/>
              <a:t>7</a:t>
            </a:fld>
            <a:endParaRPr lang="en-US"/>
          </a:p>
        </p:txBody>
      </p:sp>
    </p:spTree>
    <p:extLst>
      <p:ext uri="{BB962C8B-B14F-4D97-AF65-F5344CB8AC3E}">
        <p14:creationId xmlns:p14="http://schemas.microsoft.com/office/powerpoint/2010/main" val="873864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altLang="tr-TR" sz="1200" b="1" dirty="0" smtClean="0"/>
              <a:t>SCULPTING</a:t>
            </a:r>
          </a:p>
          <a:p>
            <a:pPr eaLnBrk="1" hangingPunct="1"/>
            <a:r>
              <a:rPr lang="tr-TR" altLang="tr-TR" sz="1200" dirty="0" smtClean="0"/>
              <a:t>Bu teknikte, aile üyeleri  terapi seansı sırasında bir yada daha fazla aile üyeleri tarafından gerçek ilişkilerini sembolize eden pozisyonlara şekil verirler.</a:t>
            </a:r>
          </a:p>
          <a:p>
            <a:pPr eaLnBrk="1" hangingPunct="1"/>
            <a:r>
              <a:rPr lang="tr-TR" altLang="tr-TR" sz="1200" dirty="0" smtClean="0"/>
              <a:t>Bu süreçte aileyi etkileyen geçmiş olaylar ve şablonlar </a:t>
            </a:r>
            <a:r>
              <a:rPr lang="tr-TR" altLang="tr-TR" sz="1200" dirty="0" err="1" smtClean="0"/>
              <a:t>algılancak</a:t>
            </a:r>
            <a:r>
              <a:rPr lang="tr-TR" altLang="tr-TR" sz="1200" dirty="0" smtClean="0"/>
              <a:t> şekilde kurgulanmıştır.</a:t>
            </a:r>
          </a:p>
          <a:p>
            <a:pPr eaLnBrk="1" hangingPunct="1"/>
            <a:r>
              <a:rPr lang="tr-TR" altLang="tr-TR" sz="1200" dirty="0" smtClean="0"/>
              <a:t>Altında yatan mantık ise, artık geçerliliği olmayan aile kuralları ile erken yanlış anlamaları ortaya çıkartmaktır ki aile üyeleri ve aile hayatlarına devam edebilsin.</a:t>
            </a:r>
          </a:p>
          <a:p>
            <a:pPr eaLnBrk="1" hangingPunct="1">
              <a:lnSpc>
                <a:spcPct val="90000"/>
              </a:lnSpc>
            </a:pPr>
            <a:r>
              <a:rPr lang="tr-TR" altLang="tr-TR" sz="1900" dirty="0" err="1" smtClean="0"/>
              <a:t>Scultping’in</a:t>
            </a:r>
            <a:r>
              <a:rPr lang="tr-TR" altLang="tr-TR" sz="1900" dirty="0" smtClean="0"/>
              <a:t> 4 aşaması ve eşlik eden rolleri:</a:t>
            </a:r>
          </a:p>
          <a:p>
            <a:pPr lvl="1" eaLnBrk="1" hangingPunct="1">
              <a:lnSpc>
                <a:spcPct val="90000"/>
              </a:lnSpc>
            </a:pPr>
            <a:r>
              <a:rPr lang="tr-TR" altLang="tr-TR" sz="1900" dirty="0" smtClean="0"/>
              <a:t>Sahne seçimi</a:t>
            </a:r>
          </a:p>
          <a:p>
            <a:pPr lvl="2" eaLnBrk="1" hangingPunct="1">
              <a:lnSpc>
                <a:spcPct val="90000"/>
              </a:lnSpc>
            </a:pPr>
            <a:r>
              <a:rPr lang="tr-TR" altLang="tr-TR" sz="1900" dirty="0" smtClean="0"/>
              <a:t>Terapist </a:t>
            </a:r>
            <a:r>
              <a:rPr lang="tr-TR" altLang="tr-TR" sz="1900" dirty="0" err="1" smtClean="0"/>
              <a:t>sculptor’a</a:t>
            </a:r>
            <a:r>
              <a:rPr lang="tr-TR" altLang="tr-TR" sz="1900" dirty="0" smtClean="0"/>
              <a:t> sahne seçiminde yardımcı olur</a:t>
            </a:r>
          </a:p>
          <a:p>
            <a:pPr lvl="1" eaLnBrk="1" hangingPunct="1">
              <a:lnSpc>
                <a:spcPct val="90000"/>
              </a:lnSpc>
            </a:pPr>
            <a:r>
              <a:rPr lang="tr-TR" altLang="tr-TR" sz="1900" dirty="0" err="1" smtClean="0"/>
              <a:t>Rolu</a:t>
            </a:r>
            <a:r>
              <a:rPr lang="tr-TR" altLang="tr-TR" sz="1900" dirty="0" smtClean="0"/>
              <a:t> oynayacak kişileri seçmek</a:t>
            </a:r>
          </a:p>
          <a:p>
            <a:pPr lvl="2" eaLnBrk="1" hangingPunct="1">
              <a:lnSpc>
                <a:spcPct val="90000"/>
              </a:lnSpc>
            </a:pPr>
            <a:r>
              <a:rPr lang="tr-TR" altLang="tr-TR" sz="1900" dirty="0" smtClean="0"/>
              <a:t>Bireyler aile üyelerini oynamak için seçilir</a:t>
            </a:r>
          </a:p>
          <a:p>
            <a:pPr lvl="1" eaLnBrk="1" hangingPunct="1">
              <a:lnSpc>
                <a:spcPct val="90000"/>
              </a:lnSpc>
            </a:pPr>
            <a:r>
              <a:rPr lang="tr-TR" altLang="tr-TR" sz="1900" dirty="0" smtClean="0"/>
              <a:t>Şekil yaratmak</a:t>
            </a:r>
          </a:p>
          <a:p>
            <a:pPr lvl="2" eaLnBrk="1" hangingPunct="1">
              <a:lnSpc>
                <a:spcPct val="90000"/>
              </a:lnSpc>
            </a:pPr>
            <a:r>
              <a:rPr lang="tr-TR" altLang="tr-TR" sz="1900" dirty="0" err="1" smtClean="0"/>
              <a:t>Sculptor</a:t>
            </a:r>
            <a:r>
              <a:rPr lang="tr-TR" altLang="tr-TR" sz="1900" dirty="0" smtClean="0"/>
              <a:t> her kişiyi metaforik olarak yerleştirir</a:t>
            </a:r>
          </a:p>
          <a:p>
            <a:pPr lvl="1" eaLnBrk="1" hangingPunct="1">
              <a:lnSpc>
                <a:spcPct val="90000"/>
              </a:lnSpc>
            </a:pPr>
            <a:r>
              <a:rPr lang="tr-TR" altLang="tr-TR" sz="1900" dirty="0" smtClean="0"/>
              <a:t>Şekli yorumlamak</a:t>
            </a:r>
          </a:p>
          <a:p>
            <a:pPr lvl="2" eaLnBrk="1" hangingPunct="1">
              <a:lnSpc>
                <a:spcPct val="90000"/>
              </a:lnSpc>
            </a:pPr>
            <a:r>
              <a:rPr lang="tr-TR" altLang="tr-TR" sz="1900" dirty="0" err="1" smtClean="0"/>
              <a:t>Sculptor</a:t>
            </a:r>
            <a:r>
              <a:rPr lang="tr-TR" altLang="tr-TR" sz="1900" dirty="0" smtClean="0"/>
              <a:t> ve diğer katılımcılar rollerinden çıkıp bu egzersizi yapmaktan dolayı elde ettikleri deneyim ve </a:t>
            </a:r>
            <a:r>
              <a:rPr lang="tr-TR" altLang="tr-TR" sz="1900" dirty="0" err="1" smtClean="0"/>
              <a:t>içgörü</a:t>
            </a:r>
            <a:r>
              <a:rPr lang="tr-TR" altLang="tr-TR" sz="1900" dirty="0" smtClean="0"/>
              <a:t> hakkında yorumlar yaparlar.</a:t>
            </a:r>
          </a:p>
          <a:p>
            <a:pPr eaLnBrk="1" hangingPunct="1">
              <a:lnSpc>
                <a:spcPct val="90000"/>
              </a:lnSpc>
            </a:pPr>
            <a:r>
              <a:rPr lang="tr-TR" altLang="tr-TR" sz="1900" b="1" dirty="0" smtClean="0"/>
              <a:t>KOREOGRAFİ</a:t>
            </a:r>
          </a:p>
          <a:p>
            <a:pPr lvl="1" eaLnBrk="1" hangingPunct="1">
              <a:lnSpc>
                <a:spcPct val="90000"/>
              </a:lnSpc>
            </a:pPr>
            <a:r>
              <a:rPr lang="tr-TR" altLang="tr-TR" sz="1900" dirty="0" smtClean="0"/>
              <a:t>Aile üyeleri birbirleriyle olan ilişkilerinde sembolik olarak bir şablon ya da sıralı olayı oynamaları istenir.</a:t>
            </a:r>
          </a:p>
          <a:p>
            <a:pPr lvl="1" eaLnBrk="1" hangingPunct="1">
              <a:lnSpc>
                <a:spcPct val="90000"/>
              </a:lnSpc>
            </a:pPr>
            <a:r>
              <a:rPr lang="tr-TR" altLang="tr-TR" sz="1900" dirty="0" smtClean="0"/>
              <a:t>Bu süreç sessiz filme benzer</a:t>
            </a:r>
          </a:p>
          <a:p>
            <a:pPr lvl="1" eaLnBrk="1" hangingPunct="1">
              <a:lnSpc>
                <a:spcPct val="90000"/>
              </a:lnSpc>
            </a:pPr>
            <a:r>
              <a:rPr lang="tr-TR" altLang="tr-TR" sz="1900" dirty="0" smtClean="0"/>
              <a:t>Bununla aile üyeleri problemli durumlar hakkında tartışıp da görünmeyen ittifak ve mesafeleri görüp hissetmelerini sağlar.</a:t>
            </a:r>
          </a:p>
          <a:p>
            <a:pPr lvl="1" eaLnBrk="1" hangingPunct="1">
              <a:lnSpc>
                <a:spcPct val="90000"/>
              </a:lnSpc>
            </a:pPr>
            <a:r>
              <a:rPr lang="tr-TR" altLang="tr-TR" sz="1900" dirty="0" smtClean="0"/>
              <a:t>Bu tür sahneler 3-4 defa oynatılmalıdır ki aile üyeleri diğer aile üyelerinin bazı deneyimler hakkındaki perspektifleri hakkında bilgi sahibi olsunlar.</a:t>
            </a:r>
            <a:endParaRPr lang="en-GB" altLang="tr-TR" sz="1900" dirty="0" smtClean="0"/>
          </a:p>
          <a:p>
            <a:endParaRPr lang="en-US" dirty="0"/>
          </a:p>
        </p:txBody>
      </p:sp>
      <p:sp>
        <p:nvSpPr>
          <p:cNvPr id="4" name="Slayt Numarası Yer Tutucusu 3"/>
          <p:cNvSpPr>
            <a:spLocks noGrp="1"/>
          </p:cNvSpPr>
          <p:nvPr>
            <p:ph type="sldNum" sz="quarter" idx="10"/>
          </p:nvPr>
        </p:nvSpPr>
        <p:spPr/>
        <p:txBody>
          <a:bodyPr/>
          <a:lstStyle/>
          <a:p>
            <a:fld id="{201B466F-3B99-4BDA-AD90-EC790E455F2F}" type="slidenum">
              <a:rPr lang="en-US" smtClean="0"/>
              <a:t>9</a:t>
            </a:fld>
            <a:endParaRPr lang="en-US"/>
          </a:p>
        </p:txBody>
      </p:sp>
    </p:spTree>
    <p:extLst>
      <p:ext uri="{BB962C8B-B14F-4D97-AF65-F5344CB8AC3E}">
        <p14:creationId xmlns:p14="http://schemas.microsoft.com/office/powerpoint/2010/main" val="2030287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0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tr-TR" smtClean="0"/>
          </a:p>
        </p:txBody>
      </p:sp>
      <p:sp>
        <p:nvSpPr>
          <p:cNvPr id="220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8ABEE1-1906-4925-88A9-EAEB6F7CD348}" type="slidenum">
              <a:rPr lang="en-GB" altLang="tr-TR">
                <a:latin typeface="Calibri" panose="020F0502020204030204" pitchFamily="34" charset="0"/>
              </a:rPr>
              <a:pPr/>
              <a:t>10</a:t>
            </a:fld>
            <a:endParaRPr lang="en-GB" altLang="tr-TR">
              <a:latin typeface="Calibri" panose="020F0502020204030204" pitchFamily="34" charset="0"/>
            </a:endParaRPr>
          </a:p>
        </p:txBody>
      </p:sp>
    </p:spTree>
    <p:extLst>
      <p:ext uri="{BB962C8B-B14F-4D97-AF65-F5344CB8AC3E}">
        <p14:creationId xmlns:p14="http://schemas.microsoft.com/office/powerpoint/2010/main" val="3500423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1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tr-TR" smtClean="0"/>
          </a:p>
        </p:txBody>
      </p:sp>
      <p:sp>
        <p:nvSpPr>
          <p:cNvPr id="221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F16232-AA4D-4651-B5CA-5849BE20F905}" type="slidenum">
              <a:rPr lang="en-GB" altLang="tr-TR">
                <a:latin typeface="Calibri" panose="020F0502020204030204" pitchFamily="34" charset="0"/>
              </a:rPr>
              <a:pPr/>
              <a:t>11</a:t>
            </a:fld>
            <a:endParaRPr lang="en-GB" altLang="tr-TR">
              <a:latin typeface="Calibri" panose="020F0502020204030204" pitchFamily="34" charset="0"/>
            </a:endParaRPr>
          </a:p>
        </p:txBody>
      </p:sp>
    </p:spTree>
    <p:extLst>
      <p:ext uri="{BB962C8B-B14F-4D97-AF65-F5344CB8AC3E}">
        <p14:creationId xmlns:p14="http://schemas.microsoft.com/office/powerpoint/2010/main" val="664856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8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tr-TR" smtClean="0"/>
          </a:p>
        </p:txBody>
      </p:sp>
      <p:sp>
        <p:nvSpPr>
          <p:cNvPr id="228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941E690-121F-48B3-967C-9187AE34257F}" type="slidenum">
              <a:rPr lang="en-GB" altLang="tr-TR">
                <a:latin typeface="Calibri" panose="020F0502020204030204" pitchFamily="34" charset="0"/>
              </a:rPr>
              <a:pPr/>
              <a:t>12</a:t>
            </a:fld>
            <a:endParaRPr lang="en-GB" altLang="tr-TR">
              <a:latin typeface="Calibri" panose="020F0502020204030204" pitchFamily="34" charset="0"/>
            </a:endParaRPr>
          </a:p>
        </p:txBody>
      </p:sp>
    </p:spTree>
    <p:extLst>
      <p:ext uri="{BB962C8B-B14F-4D97-AF65-F5344CB8AC3E}">
        <p14:creationId xmlns:p14="http://schemas.microsoft.com/office/powerpoint/2010/main" val="180028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9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tr-TR" smtClean="0"/>
          </a:p>
        </p:txBody>
      </p:sp>
      <p:sp>
        <p:nvSpPr>
          <p:cNvPr id="229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4BE9CE9-308A-4994-8350-E1ABA38C781A}" type="slidenum">
              <a:rPr lang="en-GB" altLang="tr-TR">
                <a:latin typeface="Calibri" panose="020F0502020204030204" pitchFamily="34" charset="0"/>
              </a:rPr>
              <a:pPr/>
              <a:t>13</a:t>
            </a:fld>
            <a:endParaRPr lang="en-GB" altLang="tr-TR">
              <a:latin typeface="Calibri" panose="020F0502020204030204" pitchFamily="34" charset="0"/>
            </a:endParaRPr>
          </a:p>
        </p:txBody>
      </p:sp>
    </p:spTree>
    <p:extLst>
      <p:ext uri="{BB962C8B-B14F-4D97-AF65-F5344CB8AC3E}">
        <p14:creationId xmlns:p14="http://schemas.microsoft.com/office/powerpoint/2010/main" val="1590051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12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636877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88332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96027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6BAE3B3-C5E1-460E-8EC3-DDB180EF2C11}"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9155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6BAE3B3-C5E1-460E-8EC3-DDB180EF2C11}"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96997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6BAE3B3-C5E1-460E-8EC3-DDB180EF2C11}" type="datetimeFigureOut">
              <a:rPr lang="en-US" smtClean="0"/>
              <a:pPr/>
              <a:t>3/4/2023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235451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6BAE3B3-C5E1-460E-8EC3-DDB180EF2C11}" type="datetimeFigureOut">
              <a:rPr lang="en-US" smtClean="0"/>
              <a:pPr/>
              <a:t>3/4/2023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731984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6BAE3B3-C5E1-460E-8EC3-DDB180EF2C11}" type="datetimeFigureOut">
              <a:rPr lang="en-US" smtClean="0"/>
              <a:pPr/>
              <a:t>3/4/2023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62762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6BAE3B3-C5E1-460E-8EC3-DDB180EF2C11}" type="datetimeFigureOut">
              <a:rPr lang="en-US" smtClean="0"/>
              <a:pPr/>
              <a:t>3/4/2023</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D181A3F-5716-4429-AE7F-E9641C7C4758}" type="slidenum">
              <a:rPr lang="en-US" smtClean="0"/>
              <a:pPr/>
              <a:t>‹#›</a:t>
            </a:fld>
            <a:endParaRPr lang="en-US"/>
          </a:p>
        </p:txBody>
      </p:sp>
    </p:spTree>
    <p:extLst>
      <p:ext uri="{BB962C8B-B14F-4D97-AF65-F5344CB8AC3E}">
        <p14:creationId xmlns:p14="http://schemas.microsoft.com/office/powerpoint/2010/main" val="3679794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6BAE3B3-C5E1-460E-8EC3-DDB180EF2C11}"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149126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6BAE3B3-C5E1-460E-8EC3-DDB180EF2C11}" type="datetimeFigureOut">
              <a:rPr lang="en-US" smtClean="0"/>
              <a:pPr/>
              <a:t>3/4/2023</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D181A3F-5716-4429-AE7F-E9641C7C4758}"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29073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SİSTEMİK MÜDAHALELER</a:t>
            </a:r>
            <a:r>
              <a:rPr lang="tr-TR" sz="7200" dirty="0"/>
              <a:t> </a:t>
            </a:r>
            <a:r>
              <a:rPr lang="tr-TR" sz="7200" dirty="0" smtClean="0"/>
              <a:t>- II</a:t>
            </a:r>
            <a:endParaRPr lang="en-US" sz="7200" dirty="0"/>
          </a:p>
        </p:txBody>
      </p:sp>
    </p:spTree>
    <p:extLst>
      <p:ext uri="{BB962C8B-B14F-4D97-AF65-F5344CB8AC3E}">
        <p14:creationId xmlns:p14="http://schemas.microsoft.com/office/powerpoint/2010/main" val="1523507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dirty="0" smtClean="0"/>
              <a:t>Üçlemeler - I</a:t>
            </a:r>
            <a:endParaRPr lang="en-GB" dirty="0"/>
          </a:p>
        </p:txBody>
      </p:sp>
      <p:sp>
        <p:nvSpPr>
          <p:cNvPr id="2" name="Content Placeholder 1"/>
          <p:cNvSpPr>
            <a:spLocks noGrp="1"/>
          </p:cNvSpPr>
          <p:nvPr>
            <p:ph sz="quarter" idx="1"/>
          </p:nvPr>
        </p:nvSpPr>
        <p:spPr/>
        <p:txBody>
          <a:bodyPr>
            <a:normAutofit/>
          </a:bodyPr>
          <a:lstStyle/>
          <a:p>
            <a:r>
              <a:rPr lang="tr-TR" dirty="0" smtClean="0"/>
              <a:t>Aile üyeleri belirli sonuçlar elde etmek için birbirlerinden üçlemeler oluşturabilmektedirler.</a:t>
            </a:r>
          </a:p>
          <a:p>
            <a:r>
              <a:rPr lang="tr-TR" dirty="0" err="1" smtClean="0"/>
              <a:t>Gladding</a:t>
            </a:r>
            <a:r>
              <a:rPr lang="tr-TR" dirty="0" smtClean="0"/>
              <a:t> (2002) üçlemeyi, aile üyelerinin bir aile faaliyetini gerçekleştirmek için birleşme ya da bu konuda karşı çıkma yolları olarak tanımlamaktadır.</a:t>
            </a:r>
            <a:endParaRPr lang="en-GB" dirty="0" smtClean="0"/>
          </a:p>
          <a:p>
            <a:r>
              <a:rPr lang="tr-TR" dirty="0" smtClean="0"/>
              <a:t>Üçleme oluşturma; günah keçisi olma, güç oyunları ya da sistem manipülasyonları ile sonuçlanabilir.</a:t>
            </a:r>
          </a:p>
          <a:p>
            <a:r>
              <a:rPr lang="tr-TR" dirty="0" smtClean="0"/>
              <a:t>Problemler genelde üçgenin yapısını gördüğümüz zaman ortaya çıkarak netleşmektedir – özellikle kendi ailelerimizde.</a:t>
            </a:r>
            <a:endParaRPr lang="en-GB" dirty="0" smtClean="0"/>
          </a:p>
        </p:txBody>
      </p:sp>
    </p:spTree>
    <p:extLst>
      <p:ext uri="{BB962C8B-B14F-4D97-AF65-F5344CB8AC3E}">
        <p14:creationId xmlns:p14="http://schemas.microsoft.com/office/powerpoint/2010/main" val="37773414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box(in)">
                                      <p:cBhvr>
                                        <p:cTn id="22" dur="500"/>
                                        <p:tgtEl>
                                          <p:spTgt spid="2">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ox(in)">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9"/>
          <p:cNvSpPr>
            <a:spLocks noGrp="1"/>
          </p:cNvSpPr>
          <p:nvPr>
            <p:ph type="title"/>
          </p:nvPr>
        </p:nvSpPr>
        <p:spPr/>
        <p:txBody>
          <a:bodyPr/>
          <a:lstStyle/>
          <a:p>
            <a:r>
              <a:rPr lang="tr-TR" dirty="0" smtClean="0"/>
              <a:t>Üçlemeler - II</a:t>
            </a:r>
            <a:endParaRPr lang="en-US" dirty="0"/>
          </a:p>
        </p:txBody>
      </p:sp>
      <p:sp>
        <p:nvSpPr>
          <p:cNvPr id="2" name="Content Placeholder 1"/>
          <p:cNvSpPr>
            <a:spLocks noGrp="1"/>
          </p:cNvSpPr>
          <p:nvPr>
            <p:ph sz="half" idx="1"/>
          </p:nvPr>
        </p:nvSpPr>
        <p:spPr/>
        <p:txBody>
          <a:bodyPr>
            <a:normAutofit fontScale="62500" lnSpcReduction="20000"/>
          </a:bodyPr>
          <a:lstStyle/>
          <a:p>
            <a:r>
              <a:rPr lang="tr-TR" altLang="tr-TR" sz="2600" dirty="0" smtClean="0"/>
              <a:t>Bir ailede anne, baba ve ilkokula giden 3 çocuk vardır: Adem, Murat, Salih. Ortanca çocuklarının (Murat) okuldaki uygunsuz davranışlarını konuşmak üzere, okulun müdür anne ile babayı okula çağırmıştır. Murat’ın bu davranış sorununu en iyi şekilde nasıl çözebilecekleri konusunda aralarında konuşurlar.</a:t>
            </a:r>
          </a:p>
          <a:p>
            <a:endParaRPr lang="tr-TR" altLang="tr-TR" dirty="0" smtClean="0"/>
          </a:p>
          <a:p>
            <a:endParaRPr lang="tr-TR" altLang="tr-TR" dirty="0" smtClean="0"/>
          </a:p>
          <a:p>
            <a:endParaRPr lang="tr-TR" altLang="tr-TR" dirty="0" smtClean="0"/>
          </a:p>
          <a:p>
            <a:endParaRPr lang="tr-TR" altLang="tr-TR" dirty="0" smtClean="0"/>
          </a:p>
          <a:p>
            <a:endParaRPr lang="tr-TR" altLang="tr-TR" dirty="0" smtClean="0"/>
          </a:p>
          <a:p>
            <a:endParaRPr lang="tr-TR" altLang="tr-TR" dirty="0" smtClean="0"/>
          </a:p>
          <a:p>
            <a:endParaRPr lang="tr-TR" altLang="tr-TR" dirty="0" smtClean="0"/>
          </a:p>
          <a:p>
            <a:r>
              <a:rPr lang="tr-TR" altLang="tr-TR" dirty="0" smtClean="0"/>
              <a:t> </a:t>
            </a:r>
            <a:endParaRPr lang="en-GB" altLang="tr-TR" dirty="0" smtClean="0"/>
          </a:p>
          <a:p>
            <a:endParaRPr lang="tr-TR" altLang="tr-TR" dirty="0" smtClean="0"/>
          </a:p>
        </p:txBody>
      </p:sp>
      <p:sp>
        <p:nvSpPr>
          <p:cNvPr id="11" name="İçerik Yer Tutucusu 10"/>
          <p:cNvSpPr>
            <a:spLocks noGrp="1"/>
          </p:cNvSpPr>
          <p:nvPr>
            <p:ph sz="half" idx="2"/>
          </p:nvPr>
        </p:nvSpPr>
        <p:spPr/>
        <p:txBody>
          <a:bodyPr>
            <a:normAutofit fontScale="62500" lnSpcReduction="20000"/>
          </a:bodyPr>
          <a:lstStyle/>
          <a:p>
            <a:r>
              <a:rPr lang="tr-TR" altLang="tr-TR" sz="2600" dirty="0"/>
              <a:t>Bu görüşmeden sonra, baba bir iş gezisi için seyahate gider ve Murat’ın disiplininden tamamen anne sorumludur – bu esnada Murat’ın evde davranış sorunları artmaktadır. Sürekli küçük kardeşi Salih ile kavga etmeye başlar ve annesi de hakem rolünü üstlenir.</a:t>
            </a:r>
            <a:endParaRPr lang="en-GB" altLang="tr-TR" sz="2600" dirty="0"/>
          </a:p>
          <a:p>
            <a:endParaRPr lang="en-US" dirty="0"/>
          </a:p>
        </p:txBody>
      </p:sp>
      <p:sp>
        <p:nvSpPr>
          <p:cNvPr id="123" name="TextBox 122"/>
          <p:cNvSpPr txBox="1">
            <a:spLocks noChangeArrowheads="1"/>
          </p:cNvSpPr>
          <p:nvPr/>
        </p:nvSpPr>
        <p:spPr bwMode="auto">
          <a:xfrm>
            <a:off x="6568284" y="4741599"/>
            <a:ext cx="857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a:t>Salih</a:t>
            </a:r>
            <a:endParaRPr lang="en-GB" altLang="tr-TR" dirty="0"/>
          </a:p>
        </p:txBody>
      </p:sp>
      <p:sp>
        <p:nvSpPr>
          <p:cNvPr id="34" name="TextBox 120"/>
          <p:cNvSpPr txBox="1">
            <a:spLocks noChangeArrowheads="1"/>
          </p:cNvSpPr>
          <p:nvPr/>
        </p:nvSpPr>
        <p:spPr bwMode="auto">
          <a:xfrm>
            <a:off x="4810128" y="4741599"/>
            <a:ext cx="10652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t>Anne</a:t>
            </a:r>
            <a:endParaRPr lang="en-GB" altLang="tr-TR"/>
          </a:p>
        </p:txBody>
      </p:sp>
      <p:sp>
        <p:nvSpPr>
          <p:cNvPr id="35" name="TextBox 121"/>
          <p:cNvSpPr txBox="1">
            <a:spLocks noChangeArrowheads="1"/>
          </p:cNvSpPr>
          <p:nvPr/>
        </p:nvSpPr>
        <p:spPr bwMode="auto">
          <a:xfrm>
            <a:off x="5660587" y="3475807"/>
            <a:ext cx="857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a:t>Murat</a:t>
            </a:r>
            <a:endParaRPr lang="en-GB" altLang="tr-TR" dirty="0"/>
          </a:p>
        </p:txBody>
      </p:sp>
      <p:grpSp>
        <p:nvGrpSpPr>
          <p:cNvPr id="36" name="Group 38"/>
          <p:cNvGrpSpPr>
            <a:grpSpLocks noChangeAspect="1"/>
          </p:cNvGrpSpPr>
          <p:nvPr/>
        </p:nvGrpSpPr>
        <p:grpSpPr bwMode="auto">
          <a:xfrm rot="3689571">
            <a:off x="5186114" y="3967946"/>
            <a:ext cx="1482277" cy="1435705"/>
            <a:chOff x="649" y="1079"/>
            <a:chExt cx="1327" cy="840"/>
          </a:xfrm>
        </p:grpSpPr>
        <p:sp>
          <p:nvSpPr>
            <p:cNvPr id="37" name="AutoShape 37"/>
            <p:cNvSpPr>
              <a:spLocks noChangeAspect="1" noChangeArrowheads="1" noTextEdit="1"/>
            </p:cNvSpPr>
            <p:nvPr/>
          </p:nvSpPr>
          <p:spPr bwMode="auto">
            <a:xfrm>
              <a:off x="1680" y="1177"/>
              <a:ext cx="296" cy="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8" name="Freeform 42"/>
            <p:cNvSpPr>
              <a:spLocks/>
            </p:cNvSpPr>
            <p:nvPr/>
          </p:nvSpPr>
          <p:spPr bwMode="auto">
            <a:xfrm>
              <a:off x="649" y="1084"/>
              <a:ext cx="262" cy="144"/>
            </a:xfrm>
            <a:custGeom>
              <a:avLst/>
              <a:gdLst>
                <a:gd name="T0" fmla="*/ 261 w 262"/>
                <a:gd name="T1" fmla="*/ 142 h 144"/>
                <a:gd name="T2" fmla="*/ 254 w 262"/>
                <a:gd name="T3" fmla="*/ 142 h 144"/>
                <a:gd name="T4" fmla="*/ 248 w 262"/>
                <a:gd name="T5" fmla="*/ 142 h 144"/>
                <a:gd name="T6" fmla="*/ 239 w 262"/>
                <a:gd name="T7" fmla="*/ 143 h 144"/>
                <a:gd name="T8" fmla="*/ 230 w 262"/>
                <a:gd name="T9" fmla="*/ 143 h 144"/>
                <a:gd name="T10" fmla="*/ 219 w 262"/>
                <a:gd name="T11" fmla="*/ 143 h 144"/>
                <a:gd name="T12" fmla="*/ 210 w 262"/>
                <a:gd name="T13" fmla="*/ 143 h 144"/>
                <a:gd name="T14" fmla="*/ 203 w 262"/>
                <a:gd name="T15" fmla="*/ 143 h 144"/>
                <a:gd name="T16" fmla="*/ 197 w 262"/>
                <a:gd name="T17" fmla="*/ 140 h 144"/>
                <a:gd name="T18" fmla="*/ 192 w 262"/>
                <a:gd name="T19" fmla="*/ 132 h 144"/>
                <a:gd name="T20" fmla="*/ 183 w 262"/>
                <a:gd name="T21" fmla="*/ 125 h 144"/>
                <a:gd name="T22" fmla="*/ 178 w 262"/>
                <a:gd name="T23" fmla="*/ 119 h 144"/>
                <a:gd name="T24" fmla="*/ 172 w 262"/>
                <a:gd name="T25" fmla="*/ 112 h 144"/>
                <a:gd name="T26" fmla="*/ 165 w 262"/>
                <a:gd name="T27" fmla="*/ 107 h 144"/>
                <a:gd name="T28" fmla="*/ 160 w 262"/>
                <a:gd name="T29" fmla="*/ 100 h 144"/>
                <a:gd name="T30" fmla="*/ 154 w 262"/>
                <a:gd name="T31" fmla="*/ 95 h 144"/>
                <a:gd name="T32" fmla="*/ 150 w 262"/>
                <a:gd name="T33" fmla="*/ 90 h 144"/>
                <a:gd name="T34" fmla="*/ 144 w 262"/>
                <a:gd name="T35" fmla="*/ 86 h 144"/>
                <a:gd name="T36" fmla="*/ 139 w 262"/>
                <a:gd name="T37" fmla="*/ 79 h 144"/>
                <a:gd name="T38" fmla="*/ 133 w 262"/>
                <a:gd name="T39" fmla="*/ 73 h 144"/>
                <a:gd name="T40" fmla="*/ 131 w 262"/>
                <a:gd name="T41" fmla="*/ 70 h 144"/>
                <a:gd name="T42" fmla="*/ 128 w 262"/>
                <a:gd name="T43" fmla="*/ 71 h 144"/>
                <a:gd name="T44" fmla="*/ 124 w 262"/>
                <a:gd name="T45" fmla="*/ 76 h 144"/>
                <a:gd name="T46" fmla="*/ 118 w 262"/>
                <a:gd name="T47" fmla="*/ 84 h 144"/>
                <a:gd name="T48" fmla="*/ 114 w 262"/>
                <a:gd name="T49" fmla="*/ 88 h 144"/>
                <a:gd name="T50" fmla="*/ 110 w 262"/>
                <a:gd name="T51" fmla="*/ 93 h 144"/>
                <a:gd name="T52" fmla="*/ 104 w 262"/>
                <a:gd name="T53" fmla="*/ 99 h 144"/>
                <a:gd name="T54" fmla="*/ 100 w 262"/>
                <a:gd name="T55" fmla="*/ 105 h 144"/>
                <a:gd name="T56" fmla="*/ 95 w 262"/>
                <a:gd name="T57" fmla="*/ 110 h 144"/>
                <a:gd name="T58" fmla="*/ 89 w 262"/>
                <a:gd name="T59" fmla="*/ 117 h 144"/>
                <a:gd name="T60" fmla="*/ 83 w 262"/>
                <a:gd name="T61" fmla="*/ 123 h 144"/>
                <a:gd name="T62" fmla="*/ 77 w 262"/>
                <a:gd name="T63" fmla="*/ 130 h 144"/>
                <a:gd name="T64" fmla="*/ 71 w 262"/>
                <a:gd name="T65" fmla="*/ 137 h 144"/>
                <a:gd name="T66" fmla="*/ 67 w 262"/>
                <a:gd name="T67" fmla="*/ 144 h 144"/>
                <a:gd name="T68" fmla="*/ 58 w 262"/>
                <a:gd name="T69" fmla="*/ 144 h 144"/>
                <a:gd name="T70" fmla="*/ 53 w 262"/>
                <a:gd name="T71" fmla="*/ 144 h 144"/>
                <a:gd name="T72" fmla="*/ 45 w 262"/>
                <a:gd name="T73" fmla="*/ 144 h 144"/>
                <a:gd name="T74" fmla="*/ 40 w 262"/>
                <a:gd name="T75" fmla="*/ 144 h 144"/>
                <a:gd name="T76" fmla="*/ 34 w 262"/>
                <a:gd name="T77" fmla="*/ 144 h 144"/>
                <a:gd name="T78" fmla="*/ 28 w 262"/>
                <a:gd name="T79" fmla="*/ 144 h 144"/>
                <a:gd name="T80" fmla="*/ 20 w 262"/>
                <a:gd name="T81" fmla="*/ 144 h 144"/>
                <a:gd name="T82" fmla="*/ 11 w 262"/>
                <a:gd name="T83" fmla="*/ 144 h 144"/>
                <a:gd name="T84" fmla="*/ 6 w 262"/>
                <a:gd name="T85" fmla="*/ 144 h 144"/>
                <a:gd name="T86" fmla="*/ 0 w 262"/>
                <a:gd name="T87" fmla="*/ 144 h 144"/>
                <a:gd name="T88" fmla="*/ 262 w 262"/>
                <a:gd name="T89" fmla="*/ 142 h 1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4"/>
                <a:gd name="T137" fmla="*/ 262 w 262"/>
                <a:gd name="T138" fmla="*/ 144 h 14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4">
                  <a:moveTo>
                    <a:pt x="262" y="142"/>
                  </a:moveTo>
                  <a:lnTo>
                    <a:pt x="261" y="142"/>
                  </a:lnTo>
                  <a:lnTo>
                    <a:pt x="257" y="142"/>
                  </a:lnTo>
                  <a:lnTo>
                    <a:pt x="254" y="142"/>
                  </a:lnTo>
                  <a:lnTo>
                    <a:pt x="251" y="142"/>
                  </a:lnTo>
                  <a:lnTo>
                    <a:pt x="248" y="142"/>
                  </a:lnTo>
                  <a:lnTo>
                    <a:pt x="244" y="143"/>
                  </a:lnTo>
                  <a:lnTo>
                    <a:pt x="239" y="143"/>
                  </a:lnTo>
                  <a:lnTo>
                    <a:pt x="235" y="143"/>
                  </a:lnTo>
                  <a:lnTo>
                    <a:pt x="230" y="143"/>
                  </a:lnTo>
                  <a:lnTo>
                    <a:pt x="225" y="143"/>
                  </a:lnTo>
                  <a:lnTo>
                    <a:pt x="219" y="143"/>
                  </a:lnTo>
                  <a:lnTo>
                    <a:pt x="212" y="143"/>
                  </a:lnTo>
                  <a:lnTo>
                    <a:pt x="210" y="143"/>
                  </a:lnTo>
                  <a:lnTo>
                    <a:pt x="207" y="143"/>
                  </a:lnTo>
                  <a:lnTo>
                    <a:pt x="203" y="143"/>
                  </a:lnTo>
                  <a:lnTo>
                    <a:pt x="201" y="143"/>
                  </a:lnTo>
                  <a:lnTo>
                    <a:pt x="197" y="140"/>
                  </a:lnTo>
                  <a:lnTo>
                    <a:pt x="194" y="136"/>
                  </a:lnTo>
                  <a:lnTo>
                    <a:pt x="192" y="132"/>
                  </a:lnTo>
                  <a:lnTo>
                    <a:pt x="187" y="129"/>
                  </a:lnTo>
                  <a:lnTo>
                    <a:pt x="183" y="125"/>
                  </a:lnTo>
                  <a:lnTo>
                    <a:pt x="181" y="123"/>
                  </a:lnTo>
                  <a:lnTo>
                    <a:pt x="178" y="119"/>
                  </a:lnTo>
                  <a:lnTo>
                    <a:pt x="175" y="116"/>
                  </a:lnTo>
                  <a:lnTo>
                    <a:pt x="172" y="112"/>
                  </a:lnTo>
                  <a:lnTo>
                    <a:pt x="168" y="109"/>
                  </a:lnTo>
                  <a:lnTo>
                    <a:pt x="165" y="107"/>
                  </a:lnTo>
                  <a:lnTo>
                    <a:pt x="163" y="104"/>
                  </a:lnTo>
                  <a:lnTo>
                    <a:pt x="160" y="100"/>
                  </a:lnTo>
                  <a:lnTo>
                    <a:pt x="157" y="97"/>
                  </a:lnTo>
                  <a:lnTo>
                    <a:pt x="154" y="95"/>
                  </a:lnTo>
                  <a:lnTo>
                    <a:pt x="151" y="93"/>
                  </a:lnTo>
                  <a:lnTo>
                    <a:pt x="150" y="90"/>
                  </a:lnTo>
                  <a:lnTo>
                    <a:pt x="147" y="88"/>
                  </a:lnTo>
                  <a:lnTo>
                    <a:pt x="144" y="86"/>
                  </a:lnTo>
                  <a:lnTo>
                    <a:pt x="142" y="84"/>
                  </a:lnTo>
                  <a:lnTo>
                    <a:pt x="139" y="79"/>
                  </a:lnTo>
                  <a:lnTo>
                    <a:pt x="136" y="76"/>
                  </a:lnTo>
                  <a:lnTo>
                    <a:pt x="133" y="73"/>
                  </a:lnTo>
                  <a:lnTo>
                    <a:pt x="132" y="71"/>
                  </a:lnTo>
                  <a:lnTo>
                    <a:pt x="131" y="70"/>
                  </a:lnTo>
                  <a:lnTo>
                    <a:pt x="128" y="71"/>
                  </a:lnTo>
                  <a:lnTo>
                    <a:pt x="126" y="73"/>
                  </a:lnTo>
                  <a:lnTo>
                    <a:pt x="124" y="76"/>
                  </a:lnTo>
                  <a:lnTo>
                    <a:pt x="121" y="79"/>
                  </a:lnTo>
                  <a:lnTo>
                    <a:pt x="118" y="84"/>
                  </a:lnTo>
                  <a:lnTo>
                    <a:pt x="115" y="86"/>
                  </a:lnTo>
                  <a:lnTo>
                    <a:pt x="114" y="88"/>
                  </a:lnTo>
                  <a:lnTo>
                    <a:pt x="111" y="90"/>
                  </a:lnTo>
                  <a:lnTo>
                    <a:pt x="110" y="93"/>
                  </a:lnTo>
                  <a:lnTo>
                    <a:pt x="107" y="95"/>
                  </a:lnTo>
                  <a:lnTo>
                    <a:pt x="104" y="99"/>
                  </a:lnTo>
                  <a:lnTo>
                    <a:pt x="103" y="102"/>
                  </a:lnTo>
                  <a:lnTo>
                    <a:pt x="100" y="105"/>
                  </a:lnTo>
                  <a:lnTo>
                    <a:pt x="96" y="107"/>
                  </a:lnTo>
                  <a:lnTo>
                    <a:pt x="95" y="110"/>
                  </a:lnTo>
                  <a:lnTo>
                    <a:pt x="90" y="113"/>
                  </a:lnTo>
                  <a:lnTo>
                    <a:pt x="89" y="117"/>
                  </a:lnTo>
                  <a:lnTo>
                    <a:pt x="85" y="120"/>
                  </a:lnTo>
                  <a:lnTo>
                    <a:pt x="83" y="123"/>
                  </a:lnTo>
                  <a:lnTo>
                    <a:pt x="81" y="126"/>
                  </a:lnTo>
                  <a:lnTo>
                    <a:pt x="77" y="130"/>
                  </a:lnTo>
                  <a:lnTo>
                    <a:pt x="75" y="133"/>
                  </a:lnTo>
                  <a:lnTo>
                    <a:pt x="71" y="137"/>
                  </a:lnTo>
                  <a:lnTo>
                    <a:pt x="70" y="141"/>
                  </a:lnTo>
                  <a:lnTo>
                    <a:pt x="67" y="144"/>
                  </a:lnTo>
                  <a:lnTo>
                    <a:pt x="63" y="144"/>
                  </a:lnTo>
                  <a:lnTo>
                    <a:pt x="58" y="144"/>
                  </a:lnTo>
                  <a:lnTo>
                    <a:pt x="56" y="144"/>
                  </a:lnTo>
                  <a:lnTo>
                    <a:pt x="53" y="144"/>
                  </a:lnTo>
                  <a:lnTo>
                    <a:pt x="49" y="144"/>
                  </a:lnTo>
                  <a:lnTo>
                    <a:pt x="45" y="144"/>
                  </a:lnTo>
                  <a:lnTo>
                    <a:pt x="43" y="144"/>
                  </a:lnTo>
                  <a:lnTo>
                    <a:pt x="40" y="144"/>
                  </a:lnTo>
                  <a:lnTo>
                    <a:pt x="38" y="144"/>
                  </a:lnTo>
                  <a:lnTo>
                    <a:pt x="34" y="144"/>
                  </a:lnTo>
                  <a:lnTo>
                    <a:pt x="31" y="144"/>
                  </a:lnTo>
                  <a:lnTo>
                    <a:pt x="28" y="144"/>
                  </a:lnTo>
                  <a:lnTo>
                    <a:pt x="24" y="144"/>
                  </a:lnTo>
                  <a:lnTo>
                    <a:pt x="20" y="144"/>
                  </a:lnTo>
                  <a:lnTo>
                    <a:pt x="14" y="144"/>
                  </a:lnTo>
                  <a:lnTo>
                    <a:pt x="11" y="144"/>
                  </a:lnTo>
                  <a:lnTo>
                    <a:pt x="7" y="144"/>
                  </a:lnTo>
                  <a:lnTo>
                    <a:pt x="6" y="144"/>
                  </a:lnTo>
                  <a:lnTo>
                    <a:pt x="2" y="144"/>
                  </a:lnTo>
                  <a:lnTo>
                    <a:pt x="0" y="144"/>
                  </a:lnTo>
                  <a:lnTo>
                    <a:pt x="125" y="0"/>
                  </a:lnTo>
                  <a:lnTo>
                    <a:pt x="262"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39" name="Freeform 43"/>
            <p:cNvSpPr>
              <a:spLocks/>
            </p:cNvSpPr>
            <p:nvPr/>
          </p:nvSpPr>
          <p:spPr bwMode="auto">
            <a:xfrm>
              <a:off x="911" y="1082"/>
              <a:ext cx="261" cy="145"/>
            </a:xfrm>
            <a:custGeom>
              <a:avLst/>
              <a:gdLst>
                <a:gd name="T0" fmla="*/ 258 w 261"/>
                <a:gd name="T1" fmla="*/ 143 h 145"/>
                <a:gd name="T2" fmla="*/ 253 w 261"/>
                <a:gd name="T3" fmla="*/ 143 h 145"/>
                <a:gd name="T4" fmla="*/ 247 w 261"/>
                <a:gd name="T5" fmla="*/ 143 h 145"/>
                <a:gd name="T6" fmla="*/ 239 w 261"/>
                <a:gd name="T7" fmla="*/ 143 h 145"/>
                <a:gd name="T8" fmla="*/ 229 w 261"/>
                <a:gd name="T9" fmla="*/ 143 h 145"/>
                <a:gd name="T10" fmla="*/ 219 w 261"/>
                <a:gd name="T11" fmla="*/ 143 h 145"/>
                <a:gd name="T12" fmla="*/ 207 w 261"/>
                <a:gd name="T13" fmla="*/ 143 h 145"/>
                <a:gd name="T14" fmla="*/ 199 w 261"/>
                <a:gd name="T15" fmla="*/ 139 h 145"/>
                <a:gd name="T16" fmla="*/ 192 w 261"/>
                <a:gd name="T17" fmla="*/ 132 h 145"/>
                <a:gd name="T18" fmla="*/ 185 w 261"/>
                <a:gd name="T19" fmla="*/ 126 h 145"/>
                <a:gd name="T20" fmla="*/ 178 w 261"/>
                <a:gd name="T21" fmla="*/ 119 h 145"/>
                <a:gd name="T22" fmla="*/ 172 w 261"/>
                <a:gd name="T23" fmla="*/ 112 h 145"/>
                <a:gd name="T24" fmla="*/ 165 w 261"/>
                <a:gd name="T25" fmla="*/ 107 h 145"/>
                <a:gd name="T26" fmla="*/ 160 w 261"/>
                <a:gd name="T27" fmla="*/ 100 h 145"/>
                <a:gd name="T28" fmla="*/ 156 w 261"/>
                <a:gd name="T29" fmla="*/ 94 h 145"/>
                <a:gd name="T30" fmla="*/ 150 w 261"/>
                <a:gd name="T31" fmla="*/ 89 h 145"/>
                <a:gd name="T32" fmla="*/ 145 w 261"/>
                <a:gd name="T33" fmla="*/ 85 h 145"/>
                <a:gd name="T34" fmla="*/ 140 w 261"/>
                <a:gd name="T35" fmla="*/ 78 h 145"/>
                <a:gd name="T36" fmla="*/ 134 w 261"/>
                <a:gd name="T37" fmla="*/ 72 h 145"/>
                <a:gd name="T38" fmla="*/ 131 w 261"/>
                <a:gd name="T39" fmla="*/ 69 h 145"/>
                <a:gd name="T40" fmla="*/ 129 w 261"/>
                <a:gd name="T41" fmla="*/ 71 h 145"/>
                <a:gd name="T42" fmla="*/ 125 w 261"/>
                <a:gd name="T43" fmla="*/ 75 h 145"/>
                <a:gd name="T44" fmla="*/ 118 w 261"/>
                <a:gd name="T45" fmla="*/ 83 h 145"/>
                <a:gd name="T46" fmla="*/ 114 w 261"/>
                <a:gd name="T47" fmla="*/ 88 h 145"/>
                <a:gd name="T48" fmla="*/ 110 w 261"/>
                <a:gd name="T49" fmla="*/ 92 h 145"/>
                <a:gd name="T50" fmla="*/ 104 w 261"/>
                <a:gd name="T51" fmla="*/ 98 h 145"/>
                <a:gd name="T52" fmla="*/ 100 w 261"/>
                <a:gd name="T53" fmla="*/ 104 h 145"/>
                <a:gd name="T54" fmla="*/ 95 w 261"/>
                <a:gd name="T55" fmla="*/ 109 h 145"/>
                <a:gd name="T56" fmla="*/ 89 w 261"/>
                <a:gd name="T57" fmla="*/ 116 h 145"/>
                <a:gd name="T58" fmla="*/ 84 w 261"/>
                <a:gd name="T59" fmla="*/ 124 h 145"/>
                <a:gd name="T60" fmla="*/ 77 w 261"/>
                <a:gd name="T61" fmla="*/ 130 h 145"/>
                <a:gd name="T62" fmla="*/ 71 w 261"/>
                <a:gd name="T63" fmla="*/ 137 h 145"/>
                <a:gd name="T64" fmla="*/ 66 w 261"/>
                <a:gd name="T65" fmla="*/ 144 h 145"/>
                <a:gd name="T66" fmla="*/ 59 w 261"/>
                <a:gd name="T67" fmla="*/ 144 h 145"/>
                <a:gd name="T68" fmla="*/ 52 w 261"/>
                <a:gd name="T69" fmla="*/ 144 h 145"/>
                <a:gd name="T70" fmla="*/ 45 w 261"/>
                <a:gd name="T71" fmla="*/ 144 h 145"/>
                <a:gd name="T72" fmla="*/ 39 w 261"/>
                <a:gd name="T73" fmla="*/ 144 h 145"/>
                <a:gd name="T74" fmla="*/ 28 w 261"/>
                <a:gd name="T75" fmla="*/ 144 h 145"/>
                <a:gd name="T76" fmla="*/ 18 w 261"/>
                <a:gd name="T77" fmla="*/ 145 h 145"/>
                <a:gd name="T78" fmla="*/ 10 w 261"/>
                <a:gd name="T79" fmla="*/ 145 h 145"/>
                <a:gd name="T80" fmla="*/ 5 w 261"/>
                <a:gd name="T81" fmla="*/ 145 h 145"/>
                <a:gd name="T82" fmla="*/ 0 w 261"/>
                <a:gd name="T83" fmla="*/ 145 h 145"/>
                <a:gd name="T84" fmla="*/ 261 w 261"/>
                <a:gd name="T85" fmla="*/ 143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3"/>
                  </a:moveTo>
                  <a:lnTo>
                    <a:pt x="258" y="143"/>
                  </a:lnTo>
                  <a:lnTo>
                    <a:pt x="256" y="143"/>
                  </a:lnTo>
                  <a:lnTo>
                    <a:pt x="253" y="143"/>
                  </a:lnTo>
                  <a:lnTo>
                    <a:pt x="251" y="143"/>
                  </a:lnTo>
                  <a:lnTo>
                    <a:pt x="247" y="143"/>
                  </a:lnTo>
                  <a:lnTo>
                    <a:pt x="243" y="143"/>
                  </a:lnTo>
                  <a:lnTo>
                    <a:pt x="239" y="143"/>
                  </a:lnTo>
                  <a:lnTo>
                    <a:pt x="235" y="143"/>
                  </a:lnTo>
                  <a:lnTo>
                    <a:pt x="229" y="143"/>
                  </a:lnTo>
                  <a:lnTo>
                    <a:pt x="225" y="143"/>
                  </a:lnTo>
                  <a:lnTo>
                    <a:pt x="219" y="143"/>
                  </a:lnTo>
                  <a:lnTo>
                    <a:pt x="214" y="143"/>
                  </a:lnTo>
                  <a:lnTo>
                    <a:pt x="207" y="143"/>
                  </a:lnTo>
                  <a:lnTo>
                    <a:pt x="201" y="143"/>
                  </a:lnTo>
                  <a:lnTo>
                    <a:pt x="199" y="139"/>
                  </a:lnTo>
                  <a:lnTo>
                    <a:pt x="196" y="136"/>
                  </a:lnTo>
                  <a:lnTo>
                    <a:pt x="192" y="132"/>
                  </a:lnTo>
                  <a:lnTo>
                    <a:pt x="188" y="129"/>
                  </a:lnTo>
                  <a:lnTo>
                    <a:pt x="185" y="126"/>
                  </a:lnTo>
                  <a:lnTo>
                    <a:pt x="182" y="123"/>
                  </a:lnTo>
                  <a:lnTo>
                    <a:pt x="178" y="119"/>
                  </a:lnTo>
                  <a:lnTo>
                    <a:pt x="176" y="116"/>
                  </a:lnTo>
                  <a:lnTo>
                    <a:pt x="172" y="112"/>
                  </a:lnTo>
                  <a:lnTo>
                    <a:pt x="170" y="109"/>
                  </a:lnTo>
                  <a:lnTo>
                    <a:pt x="165" y="107"/>
                  </a:lnTo>
                  <a:lnTo>
                    <a:pt x="164" y="104"/>
                  </a:lnTo>
                  <a:lnTo>
                    <a:pt x="160" y="100"/>
                  </a:lnTo>
                  <a:lnTo>
                    <a:pt x="158" y="97"/>
                  </a:lnTo>
                  <a:lnTo>
                    <a:pt x="156" y="94"/>
                  </a:lnTo>
                  <a:lnTo>
                    <a:pt x="153" y="92"/>
                  </a:lnTo>
                  <a:lnTo>
                    <a:pt x="150" y="89"/>
                  </a:lnTo>
                  <a:lnTo>
                    <a:pt x="149" y="87"/>
                  </a:lnTo>
                  <a:lnTo>
                    <a:pt x="145" y="85"/>
                  </a:lnTo>
                  <a:lnTo>
                    <a:pt x="143" y="82"/>
                  </a:lnTo>
                  <a:lnTo>
                    <a:pt x="140" y="78"/>
                  </a:lnTo>
                  <a:lnTo>
                    <a:pt x="136" y="75"/>
                  </a:lnTo>
                  <a:lnTo>
                    <a:pt x="134" y="72"/>
                  </a:lnTo>
                  <a:lnTo>
                    <a:pt x="132" y="71"/>
                  </a:lnTo>
                  <a:lnTo>
                    <a:pt x="131" y="69"/>
                  </a:lnTo>
                  <a:lnTo>
                    <a:pt x="129" y="71"/>
                  </a:lnTo>
                  <a:lnTo>
                    <a:pt x="127" y="72"/>
                  </a:lnTo>
                  <a:lnTo>
                    <a:pt x="125" y="75"/>
                  </a:lnTo>
                  <a:lnTo>
                    <a:pt x="121" y="78"/>
                  </a:lnTo>
                  <a:lnTo>
                    <a:pt x="118" y="83"/>
                  </a:lnTo>
                  <a:lnTo>
                    <a:pt x="115" y="85"/>
                  </a:lnTo>
                  <a:lnTo>
                    <a:pt x="114" y="88"/>
                  </a:lnTo>
                  <a:lnTo>
                    <a:pt x="111" y="90"/>
                  </a:lnTo>
                  <a:lnTo>
                    <a:pt x="110" y="92"/>
                  </a:lnTo>
                  <a:lnTo>
                    <a:pt x="107" y="95"/>
                  </a:lnTo>
                  <a:lnTo>
                    <a:pt x="104" y="98"/>
                  </a:lnTo>
                  <a:lnTo>
                    <a:pt x="102" y="101"/>
                  </a:lnTo>
                  <a:lnTo>
                    <a:pt x="100" y="104"/>
                  </a:lnTo>
                  <a:lnTo>
                    <a:pt x="97" y="107"/>
                  </a:lnTo>
                  <a:lnTo>
                    <a:pt x="95" y="109"/>
                  </a:lnTo>
                  <a:lnTo>
                    <a:pt x="91" y="113"/>
                  </a:lnTo>
                  <a:lnTo>
                    <a:pt x="89" y="116"/>
                  </a:lnTo>
                  <a:lnTo>
                    <a:pt x="85" y="120"/>
                  </a:lnTo>
                  <a:lnTo>
                    <a:pt x="84" y="124"/>
                  </a:lnTo>
                  <a:lnTo>
                    <a:pt x="79" y="127"/>
                  </a:lnTo>
                  <a:lnTo>
                    <a:pt x="77" y="130"/>
                  </a:lnTo>
                  <a:lnTo>
                    <a:pt x="74" y="133"/>
                  </a:lnTo>
                  <a:lnTo>
                    <a:pt x="71" y="137"/>
                  </a:lnTo>
                  <a:lnTo>
                    <a:pt x="70" y="140"/>
                  </a:lnTo>
                  <a:lnTo>
                    <a:pt x="66" y="144"/>
                  </a:lnTo>
                  <a:lnTo>
                    <a:pt x="61" y="144"/>
                  </a:lnTo>
                  <a:lnTo>
                    <a:pt x="59" y="144"/>
                  </a:lnTo>
                  <a:lnTo>
                    <a:pt x="56" y="144"/>
                  </a:lnTo>
                  <a:lnTo>
                    <a:pt x="52" y="144"/>
                  </a:lnTo>
                  <a:lnTo>
                    <a:pt x="48" y="144"/>
                  </a:lnTo>
                  <a:lnTo>
                    <a:pt x="45" y="144"/>
                  </a:lnTo>
                  <a:lnTo>
                    <a:pt x="42" y="144"/>
                  </a:lnTo>
                  <a:lnTo>
                    <a:pt x="39" y="144"/>
                  </a:lnTo>
                  <a:lnTo>
                    <a:pt x="32" y="144"/>
                  </a:lnTo>
                  <a:lnTo>
                    <a:pt x="28" y="144"/>
                  </a:lnTo>
                  <a:lnTo>
                    <a:pt x="23" y="144"/>
                  </a:lnTo>
                  <a:lnTo>
                    <a:pt x="18" y="145"/>
                  </a:lnTo>
                  <a:lnTo>
                    <a:pt x="14" y="145"/>
                  </a:lnTo>
                  <a:lnTo>
                    <a:pt x="10" y="145"/>
                  </a:lnTo>
                  <a:lnTo>
                    <a:pt x="6" y="145"/>
                  </a:lnTo>
                  <a:lnTo>
                    <a:pt x="5" y="145"/>
                  </a:lnTo>
                  <a:lnTo>
                    <a:pt x="0" y="145"/>
                  </a:lnTo>
                  <a:lnTo>
                    <a:pt x="125" y="0"/>
                  </a:lnTo>
                  <a:lnTo>
                    <a:pt x="261"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40" name="Freeform 44"/>
            <p:cNvSpPr>
              <a:spLocks/>
            </p:cNvSpPr>
            <p:nvPr/>
          </p:nvSpPr>
          <p:spPr bwMode="auto">
            <a:xfrm>
              <a:off x="1172" y="1081"/>
              <a:ext cx="262" cy="145"/>
            </a:xfrm>
            <a:custGeom>
              <a:avLst/>
              <a:gdLst>
                <a:gd name="T0" fmla="*/ 259 w 262"/>
                <a:gd name="T1" fmla="*/ 143 h 145"/>
                <a:gd name="T2" fmla="*/ 254 w 262"/>
                <a:gd name="T3" fmla="*/ 143 h 145"/>
                <a:gd name="T4" fmla="*/ 247 w 262"/>
                <a:gd name="T5" fmla="*/ 143 h 145"/>
                <a:gd name="T6" fmla="*/ 239 w 262"/>
                <a:gd name="T7" fmla="*/ 143 h 145"/>
                <a:gd name="T8" fmla="*/ 230 w 262"/>
                <a:gd name="T9" fmla="*/ 143 h 145"/>
                <a:gd name="T10" fmla="*/ 221 w 262"/>
                <a:gd name="T11" fmla="*/ 143 h 145"/>
                <a:gd name="T12" fmla="*/ 215 w 262"/>
                <a:gd name="T13" fmla="*/ 143 h 145"/>
                <a:gd name="T14" fmla="*/ 208 w 262"/>
                <a:gd name="T15" fmla="*/ 143 h 145"/>
                <a:gd name="T16" fmla="*/ 203 w 262"/>
                <a:gd name="T17" fmla="*/ 143 h 145"/>
                <a:gd name="T18" fmla="*/ 197 w 262"/>
                <a:gd name="T19" fmla="*/ 139 h 145"/>
                <a:gd name="T20" fmla="*/ 190 w 262"/>
                <a:gd name="T21" fmla="*/ 132 h 145"/>
                <a:gd name="T22" fmla="*/ 183 w 262"/>
                <a:gd name="T23" fmla="*/ 126 h 145"/>
                <a:gd name="T24" fmla="*/ 178 w 262"/>
                <a:gd name="T25" fmla="*/ 119 h 145"/>
                <a:gd name="T26" fmla="*/ 171 w 262"/>
                <a:gd name="T27" fmla="*/ 112 h 145"/>
                <a:gd name="T28" fmla="*/ 165 w 262"/>
                <a:gd name="T29" fmla="*/ 106 h 145"/>
                <a:gd name="T30" fmla="*/ 160 w 262"/>
                <a:gd name="T31" fmla="*/ 100 h 145"/>
                <a:gd name="T32" fmla="*/ 154 w 262"/>
                <a:gd name="T33" fmla="*/ 95 h 145"/>
                <a:gd name="T34" fmla="*/ 148 w 262"/>
                <a:gd name="T35" fmla="*/ 90 h 145"/>
                <a:gd name="T36" fmla="*/ 143 w 262"/>
                <a:gd name="T37" fmla="*/ 85 h 145"/>
                <a:gd name="T38" fmla="*/ 137 w 262"/>
                <a:gd name="T39" fmla="*/ 79 h 145"/>
                <a:gd name="T40" fmla="*/ 132 w 262"/>
                <a:gd name="T41" fmla="*/ 73 h 145"/>
                <a:gd name="T42" fmla="*/ 130 w 262"/>
                <a:gd name="T43" fmla="*/ 70 h 145"/>
                <a:gd name="T44" fmla="*/ 128 w 262"/>
                <a:gd name="T45" fmla="*/ 71 h 145"/>
                <a:gd name="T46" fmla="*/ 124 w 262"/>
                <a:gd name="T47" fmla="*/ 76 h 145"/>
                <a:gd name="T48" fmla="*/ 117 w 262"/>
                <a:gd name="T49" fmla="*/ 83 h 145"/>
                <a:gd name="T50" fmla="*/ 112 w 262"/>
                <a:gd name="T51" fmla="*/ 88 h 145"/>
                <a:gd name="T52" fmla="*/ 108 w 262"/>
                <a:gd name="T53" fmla="*/ 92 h 145"/>
                <a:gd name="T54" fmla="*/ 104 w 262"/>
                <a:gd name="T55" fmla="*/ 98 h 145"/>
                <a:gd name="T56" fmla="*/ 99 w 262"/>
                <a:gd name="T57" fmla="*/ 104 h 145"/>
                <a:gd name="T58" fmla="*/ 93 w 262"/>
                <a:gd name="T59" fmla="*/ 110 h 145"/>
                <a:gd name="T60" fmla="*/ 89 w 262"/>
                <a:gd name="T61" fmla="*/ 117 h 145"/>
                <a:gd name="T62" fmla="*/ 82 w 262"/>
                <a:gd name="T63" fmla="*/ 124 h 145"/>
                <a:gd name="T64" fmla="*/ 76 w 262"/>
                <a:gd name="T65" fmla="*/ 130 h 145"/>
                <a:gd name="T66" fmla="*/ 71 w 262"/>
                <a:gd name="T67" fmla="*/ 137 h 145"/>
                <a:gd name="T68" fmla="*/ 65 w 262"/>
                <a:gd name="T69" fmla="*/ 144 h 145"/>
                <a:gd name="T70" fmla="*/ 58 w 262"/>
                <a:gd name="T71" fmla="*/ 144 h 145"/>
                <a:gd name="T72" fmla="*/ 51 w 262"/>
                <a:gd name="T73" fmla="*/ 144 h 145"/>
                <a:gd name="T74" fmla="*/ 44 w 262"/>
                <a:gd name="T75" fmla="*/ 144 h 145"/>
                <a:gd name="T76" fmla="*/ 39 w 262"/>
                <a:gd name="T77" fmla="*/ 144 h 145"/>
                <a:gd name="T78" fmla="*/ 28 w 262"/>
                <a:gd name="T79" fmla="*/ 144 h 145"/>
                <a:gd name="T80" fmla="*/ 20 w 262"/>
                <a:gd name="T81" fmla="*/ 145 h 145"/>
                <a:gd name="T82" fmla="*/ 10 w 262"/>
                <a:gd name="T83" fmla="*/ 145 h 145"/>
                <a:gd name="T84" fmla="*/ 4 w 262"/>
                <a:gd name="T85" fmla="*/ 145 h 145"/>
                <a:gd name="T86" fmla="*/ 0 w 262"/>
                <a:gd name="T87" fmla="*/ 145 h 145"/>
                <a:gd name="T88" fmla="*/ 262 w 262"/>
                <a:gd name="T89" fmla="*/ 143 h 14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5"/>
                <a:gd name="T137" fmla="*/ 262 w 262"/>
                <a:gd name="T138" fmla="*/ 145 h 14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5">
                  <a:moveTo>
                    <a:pt x="262" y="143"/>
                  </a:moveTo>
                  <a:lnTo>
                    <a:pt x="259" y="143"/>
                  </a:lnTo>
                  <a:lnTo>
                    <a:pt x="257" y="143"/>
                  </a:lnTo>
                  <a:lnTo>
                    <a:pt x="254" y="143"/>
                  </a:lnTo>
                  <a:lnTo>
                    <a:pt x="251" y="143"/>
                  </a:lnTo>
                  <a:lnTo>
                    <a:pt x="247" y="143"/>
                  </a:lnTo>
                  <a:lnTo>
                    <a:pt x="244" y="143"/>
                  </a:lnTo>
                  <a:lnTo>
                    <a:pt x="239" y="143"/>
                  </a:lnTo>
                  <a:lnTo>
                    <a:pt x="234" y="143"/>
                  </a:lnTo>
                  <a:lnTo>
                    <a:pt x="230" y="143"/>
                  </a:lnTo>
                  <a:lnTo>
                    <a:pt x="225" y="143"/>
                  </a:lnTo>
                  <a:lnTo>
                    <a:pt x="221" y="143"/>
                  </a:lnTo>
                  <a:lnTo>
                    <a:pt x="219" y="143"/>
                  </a:lnTo>
                  <a:lnTo>
                    <a:pt x="215" y="143"/>
                  </a:lnTo>
                  <a:lnTo>
                    <a:pt x="212" y="143"/>
                  </a:lnTo>
                  <a:lnTo>
                    <a:pt x="208" y="143"/>
                  </a:lnTo>
                  <a:lnTo>
                    <a:pt x="207" y="143"/>
                  </a:lnTo>
                  <a:lnTo>
                    <a:pt x="203" y="143"/>
                  </a:lnTo>
                  <a:lnTo>
                    <a:pt x="201" y="143"/>
                  </a:lnTo>
                  <a:lnTo>
                    <a:pt x="197" y="139"/>
                  </a:lnTo>
                  <a:lnTo>
                    <a:pt x="193" y="135"/>
                  </a:lnTo>
                  <a:lnTo>
                    <a:pt x="190" y="132"/>
                  </a:lnTo>
                  <a:lnTo>
                    <a:pt x="187" y="128"/>
                  </a:lnTo>
                  <a:lnTo>
                    <a:pt x="183" y="126"/>
                  </a:lnTo>
                  <a:lnTo>
                    <a:pt x="180" y="122"/>
                  </a:lnTo>
                  <a:lnTo>
                    <a:pt x="178" y="119"/>
                  </a:lnTo>
                  <a:lnTo>
                    <a:pt x="175" y="116"/>
                  </a:lnTo>
                  <a:lnTo>
                    <a:pt x="171" y="112"/>
                  </a:lnTo>
                  <a:lnTo>
                    <a:pt x="168" y="110"/>
                  </a:lnTo>
                  <a:lnTo>
                    <a:pt x="165" y="106"/>
                  </a:lnTo>
                  <a:lnTo>
                    <a:pt x="162" y="103"/>
                  </a:lnTo>
                  <a:lnTo>
                    <a:pt x="160" y="100"/>
                  </a:lnTo>
                  <a:lnTo>
                    <a:pt x="157" y="97"/>
                  </a:lnTo>
                  <a:lnTo>
                    <a:pt x="154" y="95"/>
                  </a:lnTo>
                  <a:lnTo>
                    <a:pt x="151" y="92"/>
                  </a:lnTo>
                  <a:lnTo>
                    <a:pt x="148" y="90"/>
                  </a:lnTo>
                  <a:lnTo>
                    <a:pt x="147" y="87"/>
                  </a:lnTo>
                  <a:lnTo>
                    <a:pt x="143" y="85"/>
                  </a:lnTo>
                  <a:lnTo>
                    <a:pt x="142" y="83"/>
                  </a:lnTo>
                  <a:lnTo>
                    <a:pt x="137" y="79"/>
                  </a:lnTo>
                  <a:lnTo>
                    <a:pt x="136" y="76"/>
                  </a:lnTo>
                  <a:lnTo>
                    <a:pt x="132" y="73"/>
                  </a:lnTo>
                  <a:lnTo>
                    <a:pt x="130" y="71"/>
                  </a:lnTo>
                  <a:lnTo>
                    <a:pt x="130" y="70"/>
                  </a:lnTo>
                  <a:lnTo>
                    <a:pt x="129" y="70"/>
                  </a:lnTo>
                  <a:lnTo>
                    <a:pt x="128" y="71"/>
                  </a:lnTo>
                  <a:lnTo>
                    <a:pt x="126" y="73"/>
                  </a:lnTo>
                  <a:lnTo>
                    <a:pt x="124" y="76"/>
                  </a:lnTo>
                  <a:lnTo>
                    <a:pt x="119" y="79"/>
                  </a:lnTo>
                  <a:lnTo>
                    <a:pt x="117" y="83"/>
                  </a:lnTo>
                  <a:lnTo>
                    <a:pt x="114" y="86"/>
                  </a:lnTo>
                  <a:lnTo>
                    <a:pt x="112" y="88"/>
                  </a:lnTo>
                  <a:lnTo>
                    <a:pt x="110" y="90"/>
                  </a:lnTo>
                  <a:lnTo>
                    <a:pt x="108" y="92"/>
                  </a:lnTo>
                  <a:lnTo>
                    <a:pt x="105" y="95"/>
                  </a:lnTo>
                  <a:lnTo>
                    <a:pt x="104" y="98"/>
                  </a:lnTo>
                  <a:lnTo>
                    <a:pt x="101" y="100"/>
                  </a:lnTo>
                  <a:lnTo>
                    <a:pt x="99" y="104"/>
                  </a:lnTo>
                  <a:lnTo>
                    <a:pt x="96" y="107"/>
                  </a:lnTo>
                  <a:lnTo>
                    <a:pt x="93" y="110"/>
                  </a:lnTo>
                  <a:lnTo>
                    <a:pt x="90" y="113"/>
                  </a:lnTo>
                  <a:lnTo>
                    <a:pt x="89" y="117"/>
                  </a:lnTo>
                  <a:lnTo>
                    <a:pt x="85" y="120"/>
                  </a:lnTo>
                  <a:lnTo>
                    <a:pt x="82" y="124"/>
                  </a:lnTo>
                  <a:lnTo>
                    <a:pt x="79" y="127"/>
                  </a:lnTo>
                  <a:lnTo>
                    <a:pt x="76" y="130"/>
                  </a:lnTo>
                  <a:lnTo>
                    <a:pt x="75" y="133"/>
                  </a:lnTo>
                  <a:lnTo>
                    <a:pt x="71" y="137"/>
                  </a:lnTo>
                  <a:lnTo>
                    <a:pt x="68" y="140"/>
                  </a:lnTo>
                  <a:lnTo>
                    <a:pt x="65" y="144"/>
                  </a:lnTo>
                  <a:lnTo>
                    <a:pt x="63" y="144"/>
                  </a:lnTo>
                  <a:lnTo>
                    <a:pt x="58" y="144"/>
                  </a:lnTo>
                  <a:lnTo>
                    <a:pt x="54" y="144"/>
                  </a:lnTo>
                  <a:lnTo>
                    <a:pt x="51" y="144"/>
                  </a:lnTo>
                  <a:lnTo>
                    <a:pt x="49" y="144"/>
                  </a:lnTo>
                  <a:lnTo>
                    <a:pt x="44" y="144"/>
                  </a:lnTo>
                  <a:lnTo>
                    <a:pt x="42" y="144"/>
                  </a:lnTo>
                  <a:lnTo>
                    <a:pt x="39" y="144"/>
                  </a:lnTo>
                  <a:lnTo>
                    <a:pt x="33" y="144"/>
                  </a:lnTo>
                  <a:lnTo>
                    <a:pt x="28" y="144"/>
                  </a:lnTo>
                  <a:lnTo>
                    <a:pt x="22" y="144"/>
                  </a:lnTo>
                  <a:lnTo>
                    <a:pt x="20" y="145"/>
                  </a:lnTo>
                  <a:lnTo>
                    <a:pt x="14" y="145"/>
                  </a:lnTo>
                  <a:lnTo>
                    <a:pt x="10" y="145"/>
                  </a:lnTo>
                  <a:lnTo>
                    <a:pt x="7" y="145"/>
                  </a:lnTo>
                  <a:lnTo>
                    <a:pt x="4" y="145"/>
                  </a:lnTo>
                  <a:lnTo>
                    <a:pt x="1" y="145"/>
                  </a:lnTo>
                  <a:lnTo>
                    <a:pt x="0" y="145"/>
                  </a:lnTo>
                  <a:lnTo>
                    <a:pt x="124" y="0"/>
                  </a:lnTo>
                  <a:lnTo>
                    <a:pt x="262"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41" name="Freeform 45"/>
            <p:cNvSpPr>
              <a:spLocks/>
            </p:cNvSpPr>
            <p:nvPr/>
          </p:nvSpPr>
          <p:spPr bwMode="auto">
            <a:xfrm>
              <a:off x="1434" y="1079"/>
              <a:ext cx="261" cy="145"/>
            </a:xfrm>
            <a:custGeom>
              <a:avLst/>
              <a:gdLst>
                <a:gd name="T0" fmla="*/ 260 w 261"/>
                <a:gd name="T1" fmla="*/ 142 h 145"/>
                <a:gd name="T2" fmla="*/ 253 w 261"/>
                <a:gd name="T3" fmla="*/ 142 h 145"/>
                <a:gd name="T4" fmla="*/ 247 w 261"/>
                <a:gd name="T5" fmla="*/ 142 h 145"/>
                <a:gd name="T6" fmla="*/ 239 w 261"/>
                <a:gd name="T7" fmla="*/ 142 h 145"/>
                <a:gd name="T8" fmla="*/ 230 w 261"/>
                <a:gd name="T9" fmla="*/ 142 h 145"/>
                <a:gd name="T10" fmla="*/ 219 w 261"/>
                <a:gd name="T11" fmla="*/ 142 h 145"/>
                <a:gd name="T12" fmla="*/ 208 w 261"/>
                <a:gd name="T13" fmla="*/ 142 h 145"/>
                <a:gd name="T14" fmla="*/ 199 w 261"/>
                <a:gd name="T15" fmla="*/ 139 h 145"/>
                <a:gd name="T16" fmla="*/ 192 w 261"/>
                <a:gd name="T17" fmla="*/ 132 h 145"/>
                <a:gd name="T18" fmla="*/ 186 w 261"/>
                <a:gd name="T19" fmla="*/ 126 h 145"/>
                <a:gd name="T20" fmla="*/ 179 w 261"/>
                <a:gd name="T21" fmla="*/ 118 h 145"/>
                <a:gd name="T22" fmla="*/ 172 w 261"/>
                <a:gd name="T23" fmla="*/ 112 h 145"/>
                <a:gd name="T24" fmla="*/ 165 w 261"/>
                <a:gd name="T25" fmla="*/ 106 h 145"/>
                <a:gd name="T26" fmla="*/ 160 w 261"/>
                <a:gd name="T27" fmla="*/ 100 h 145"/>
                <a:gd name="T28" fmla="*/ 154 w 261"/>
                <a:gd name="T29" fmla="*/ 94 h 145"/>
                <a:gd name="T30" fmla="*/ 150 w 261"/>
                <a:gd name="T31" fmla="*/ 89 h 145"/>
                <a:gd name="T32" fmla="*/ 144 w 261"/>
                <a:gd name="T33" fmla="*/ 84 h 145"/>
                <a:gd name="T34" fmla="*/ 139 w 261"/>
                <a:gd name="T35" fmla="*/ 78 h 145"/>
                <a:gd name="T36" fmla="*/ 132 w 261"/>
                <a:gd name="T37" fmla="*/ 72 h 145"/>
                <a:gd name="T38" fmla="*/ 131 w 261"/>
                <a:gd name="T39" fmla="*/ 69 h 145"/>
                <a:gd name="T40" fmla="*/ 128 w 261"/>
                <a:gd name="T41" fmla="*/ 70 h 145"/>
                <a:gd name="T42" fmla="*/ 124 w 261"/>
                <a:gd name="T43" fmla="*/ 75 h 145"/>
                <a:gd name="T44" fmla="*/ 117 w 261"/>
                <a:gd name="T45" fmla="*/ 82 h 145"/>
                <a:gd name="T46" fmla="*/ 113 w 261"/>
                <a:gd name="T47" fmla="*/ 87 h 145"/>
                <a:gd name="T48" fmla="*/ 110 w 261"/>
                <a:gd name="T49" fmla="*/ 92 h 145"/>
                <a:gd name="T50" fmla="*/ 104 w 261"/>
                <a:gd name="T51" fmla="*/ 97 h 145"/>
                <a:gd name="T52" fmla="*/ 99 w 261"/>
                <a:gd name="T53" fmla="*/ 104 h 145"/>
                <a:gd name="T54" fmla="*/ 95 w 261"/>
                <a:gd name="T55" fmla="*/ 110 h 145"/>
                <a:gd name="T56" fmla="*/ 89 w 261"/>
                <a:gd name="T57" fmla="*/ 116 h 145"/>
                <a:gd name="T58" fmla="*/ 83 w 261"/>
                <a:gd name="T59" fmla="*/ 123 h 145"/>
                <a:gd name="T60" fmla="*/ 76 w 261"/>
                <a:gd name="T61" fmla="*/ 130 h 145"/>
                <a:gd name="T62" fmla="*/ 71 w 261"/>
                <a:gd name="T63" fmla="*/ 136 h 145"/>
                <a:gd name="T64" fmla="*/ 67 w 261"/>
                <a:gd name="T65" fmla="*/ 144 h 145"/>
                <a:gd name="T66" fmla="*/ 58 w 261"/>
                <a:gd name="T67" fmla="*/ 144 h 145"/>
                <a:gd name="T68" fmla="*/ 52 w 261"/>
                <a:gd name="T69" fmla="*/ 144 h 145"/>
                <a:gd name="T70" fmla="*/ 46 w 261"/>
                <a:gd name="T71" fmla="*/ 144 h 145"/>
                <a:gd name="T72" fmla="*/ 39 w 261"/>
                <a:gd name="T73" fmla="*/ 144 h 145"/>
                <a:gd name="T74" fmla="*/ 28 w 261"/>
                <a:gd name="T75" fmla="*/ 144 h 145"/>
                <a:gd name="T76" fmla="*/ 18 w 261"/>
                <a:gd name="T77" fmla="*/ 145 h 145"/>
                <a:gd name="T78" fmla="*/ 10 w 261"/>
                <a:gd name="T79" fmla="*/ 145 h 145"/>
                <a:gd name="T80" fmla="*/ 4 w 261"/>
                <a:gd name="T81" fmla="*/ 145 h 145"/>
                <a:gd name="T82" fmla="*/ 0 w 261"/>
                <a:gd name="T83" fmla="*/ 145 h 145"/>
                <a:gd name="T84" fmla="*/ 261 w 261"/>
                <a:gd name="T85" fmla="*/ 142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2"/>
                  </a:moveTo>
                  <a:lnTo>
                    <a:pt x="260" y="142"/>
                  </a:lnTo>
                  <a:lnTo>
                    <a:pt x="257" y="142"/>
                  </a:lnTo>
                  <a:lnTo>
                    <a:pt x="253" y="142"/>
                  </a:lnTo>
                  <a:lnTo>
                    <a:pt x="250" y="142"/>
                  </a:lnTo>
                  <a:lnTo>
                    <a:pt x="247" y="142"/>
                  </a:lnTo>
                  <a:lnTo>
                    <a:pt x="244" y="142"/>
                  </a:lnTo>
                  <a:lnTo>
                    <a:pt x="239" y="142"/>
                  </a:lnTo>
                  <a:lnTo>
                    <a:pt x="235" y="142"/>
                  </a:lnTo>
                  <a:lnTo>
                    <a:pt x="230" y="142"/>
                  </a:lnTo>
                  <a:lnTo>
                    <a:pt x="225" y="142"/>
                  </a:lnTo>
                  <a:lnTo>
                    <a:pt x="219" y="142"/>
                  </a:lnTo>
                  <a:lnTo>
                    <a:pt x="214" y="142"/>
                  </a:lnTo>
                  <a:lnTo>
                    <a:pt x="208" y="142"/>
                  </a:lnTo>
                  <a:lnTo>
                    <a:pt x="203" y="143"/>
                  </a:lnTo>
                  <a:lnTo>
                    <a:pt x="199" y="139"/>
                  </a:lnTo>
                  <a:lnTo>
                    <a:pt x="196" y="135"/>
                  </a:lnTo>
                  <a:lnTo>
                    <a:pt x="192" y="132"/>
                  </a:lnTo>
                  <a:lnTo>
                    <a:pt x="189" y="129"/>
                  </a:lnTo>
                  <a:lnTo>
                    <a:pt x="186" y="126"/>
                  </a:lnTo>
                  <a:lnTo>
                    <a:pt x="182" y="122"/>
                  </a:lnTo>
                  <a:lnTo>
                    <a:pt x="179" y="118"/>
                  </a:lnTo>
                  <a:lnTo>
                    <a:pt x="175" y="115"/>
                  </a:lnTo>
                  <a:lnTo>
                    <a:pt x="172" y="112"/>
                  </a:lnTo>
                  <a:lnTo>
                    <a:pt x="168" y="109"/>
                  </a:lnTo>
                  <a:lnTo>
                    <a:pt x="165" y="106"/>
                  </a:lnTo>
                  <a:lnTo>
                    <a:pt x="164" y="102"/>
                  </a:lnTo>
                  <a:lnTo>
                    <a:pt x="160" y="100"/>
                  </a:lnTo>
                  <a:lnTo>
                    <a:pt x="158" y="97"/>
                  </a:lnTo>
                  <a:lnTo>
                    <a:pt x="154" y="94"/>
                  </a:lnTo>
                  <a:lnTo>
                    <a:pt x="153" y="92"/>
                  </a:lnTo>
                  <a:lnTo>
                    <a:pt x="150" y="89"/>
                  </a:lnTo>
                  <a:lnTo>
                    <a:pt x="147" y="86"/>
                  </a:lnTo>
                  <a:lnTo>
                    <a:pt x="144" y="84"/>
                  </a:lnTo>
                  <a:lnTo>
                    <a:pt x="142" y="82"/>
                  </a:lnTo>
                  <a:lnTo>
                    <a:pt x="139" y="78"/>
                  </a:lnTo>
                  <a:lnTo>
                    <a:pt x="136" y="75"/>
                  </a:lnTo>
                  <a:lnTo>
                    <a:pt x="132" y="72"/>
                  </a:lnTo>
                  <a:lnTo>
                    <a:pt x="131" y="70"/>
                  </a:lnTo>
                  <a:lnTo>
                    <a:pt x="131" y="69"/>
                  </a:lnTo>
                  <a:lnTo>
                    <a:pt x="129" y="69"/>
                  </a:lnTo>
                  <a:lnTo>
                    <a:pt x="128" y="70"/>
                  </a:lnTo>
                  <a:lnTo>
                    <a:pt x="126" y="72"/>
                  </a:lnTo>
                  <a:lnTo>
                    <a:pt x="124" y="75"/>
                  </a:lnTo>
                  <a:lnTo>
                    <a:pt x="121" y="78"/>
                  </a:lnTo>
                  <a:lnTo>
                    <a:pt x="117" y="82"/>
                  </a:lnTo>
                  <a:lnTo>
                    <a:pt x="114" y="85"/>
                  </a:lnTo>
                  <a:lnTo>
                    <a:pt x="113" y="87"/>
                  </a:lnTo>
                  <a:lnTo>
                    <a:pt x="111" y="89"/>
                  </a:lnTo>
                  <a:lnTo>
                    <a:pt x="110" y="92"/>
                  </a:lnTo>
                  <a:lnTo>
                    <a:pt x="107" y="94"/>
                  </a:lnTo>
                  <a:lnTo>
                    <a:pt x="104" y="97"/>
                  </a:lnTo>
                  <a:lnTo>
                    <a:pt x="101" y="100"/>
                  </a:lnTo>
                  <a:lnTo>
                    <a:pt x="99" y="104"/>
                  </a:lnTo>
                  <a:lnTo>
                    <a:pt x="97" y="107"/>
                  </a:lnTo>
                  <a:lnTo>
                    <a:pt x="95" y="110"/>
                  </a:lnTo>
                  <a:lnTo>
                    <a:pt x="90" y="112"/>
                  </a:lnTo>
                  <a:lnTo>
                    <a:pt x="89" y="116"/>
                  </a:lnTo>
                  <a:lnTo>
                    <a:pt x="85" y="119"/>
                  </a:lnTo>
                  <a:lnTo>
                    <a:pt x="83" y="123"/>
                  </a:lnTo>
                  <a:lnTo>
                    <a:pt x="81" y="127"/>
                  </a:lnTo>
                  <a:lnTo>
                    <a:pt x="76" y="130"/>
                  </a:lnTo>
                  <a:lnTo>
                    <a:pt x="75" y="133"/>
                  </a:lnTo>
                  <a:lnTo>
                    <a:pt x="71" y="136"/>
                  </a:lnTo>
                  <a:lnTo>
                    <a:pt x="70" y="140"/>
                  </a:lnTo>
                  <a:lnTo>
                    <a:pt x="67" y="144"/>
                  </a:lnTo>
                  <a:lnTo>
                    <a:pt x="63" y="144"/>
                  </a:lnTo>
                  <a:lnTo>
                    <a:pt x="58" y="144"/>
                  </a:lnTo>
                  <a:lnTo>
                    <a:pt x="56" y="144"/>
                  </a:lnTo>
                  <a:lnTo>
                    <a:pt x="52" y="144"/>
                  </a:lnTo>
                  <a:lnTo>
                    <a:pt x="49" y="144"/>
                  </a:lnTo>
                  <a:lnTo>
                    <a:pt x="46" y="144"/>
                  </a:lnTo>
                  <a:lnTo>
                    <a:pt x="42" y="144"/>
                  </a:lnTo>
                  <a:lnTo>
                    <a:pt x="39" y="144"/>
                  </a:lnTo>
                  <a:lnTo>
                    <a:pt x="33" y="144"/>
                  </a:lnTo>
                  <a:lnTo>
                    <a:pt x="28" y="144"/>
                  </a:lnTo>
                  <a:lnTo>
                    <a:pt x="22" y="144"/>
                  </a:lnTo>
                  <a:lnTo>
                    <a:pt x="18" y="145"/>
                  </a:lnTo>
                  <a:lnTo>
                    <a:pt x="14" y="145"/>
                  </a:lnTo>
                  <a:lnTo>
                    <a:pt x="10" y="145"/>
                  </a:lnTo>
                  <a:lnTo>
                    <a:pt x="6" y="145"/>
                  </a:lnTo>
                  <a:lnTo>
                    <a:pt x="4" y="145"/>
                  </a:lnTo>
                  <a:lnTo>
                    <a:pt x="0" y="145"/>
                  </a:lnTo>
                  <a:lnTo>
                    <a:pt x="124" y="0"/>
                  </a:lnTo>
                  <a:lnTo>
                    <a:pt x="261"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grpSp>
      <p:cxnSp>
        <p:nvCxnSpPr>
          <p:cNvPr id="42" name="Straight Connector 129"/>
          <p:cNvCxnSpPr/>
          <p:nvPr/>
        </p:nvCxnSpPr>
        <p:spPr>
          <a:xfrm rot="5400000" flipH="1" flipV="1">
            <a:off x="5148272" y="3996571"/>
            <a:ext cx="1000125" cy="6429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3" name="Straight Connector 132"/>
          <p:cNvCxnSpPr/>
          <p:nvPr/>
        </p:nvCxnSpPr>
        <p:spPr>
          <a:xfrm flipV="1">
            <a:off x="5419802" y="4835912"/>
            <a:ext cx="1081247" cy="1010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6" name="Straight Connector 5"/>
          <p:cNvCxnSpPr/>
          <p:nvPr/>
        </p:nvCxnSpPr>
        <p:spPr>
          <a:xfrm flipV="1">
            <a:off x="1794065" y="3776703"/>
            <a:ext cx="695605" cy="114457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7" name="TextBox 6"/>
          <p:cNvSpPr txBox="1">
            <a:spLocks noChangeArrowheads="1"/>
          </p:cNvSpPr>
          <p:nvPr/>
        </p:nvSpPr>
        <p:spPr bwMode="auto">
          <a:xfrm>
            <a:off x="2104312" y="3422078"/>
            <a:ext cx="1001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a:t>Baba</a:t>
            </a:r>
            <a:endParaRPr lang="en-GB" altLang="tr-TR" dirty="0"/>
          </a:p>
        </p:txBody>
      </p:sp>
      <p:sp>
        <p:nvSpPr>
          <p:cNvPr id="68" name="TextBox 7"/>
          <p:cNvSpPr txBox="1">
            <a:spLocks noChangeArrowheads="1"/>
          </p:cNvSpPr>
          <p:nvPr/>
        </p:nvSpPr>
        <p:spPr bwMode="auto">
          <a:xfrm>
            <a:off x="1087619" y="4858490"/>
            <a:ext cx="9937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a:t>Anne</a:t>
            </a:r>
            <a:endParaRPr lang="en-GB" altLang="tr-TR" dirty="0"/>
          </a:p>
        </p:txBody>
      </p:sp>
      <p:sp>
        <p:nvSpPr>
          <p:cNvPr id="69" name="TextBox 20"/>
          <p:cNvSpPr txBox="1">
            <a:spLocks noChangeArrowheads="1"/>
          </p:cNvSpPr>
          <p:nvPr/>
        </p:nvSpPr>
        <p:spPr bwMode="auto">
          <a:xfrm>
            <a:off x="3195636" y="4858489"/>
            <a:ext cx="857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a:t>Murat</a:t>
            </a:r>
            <a:endParaRPr lang="en-GB" altLang="tr-TR" dirty="0"/>
          </a:p>
        </p:txBody>
      </p:sp>
      <p:grpSp>
        <p:nvGrpSpPr>
          <p:cNvPr id="70" name="Group 38"/>
          <p:cNvGrpSpPr>
            <a:grpSpLocks noChangeAspect="1"/>
          </p:cNvGrpSpPr>
          <p:nvPr/>
        </p:nvGrpSpPr>
        <p:grpSpPr bwMode="auto">
          <a:xfrm rot="3644121">
            <a:off x="1699452" y="4004067"/>
            <a:ext cx="1660525" cy="1490662"/>
            <a:chOff x="649" y="1079"/>
            <a:chExt cx="1327" cy="840"/>
          </a:xfrm>
        </p:grpSpPr>
        <p:sp>
          <p:nvSpPr>
            <p:cNvPr id="71" name="AutoShape 37"/>
            <p:cNvSpPr>
              <a:spLocks noChangeAspect="1" noChangeArrowheads="1" noTextEdit="1"/>
            </p:cNvSpPr>
            <p:nvPr/>
          </p:nvSpPr>
          <p:spPr bwMode="auto">
            <a:xfrm>
              <a:off x="1680" y="1177"/>
              <a:ext cx="296" cy="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 name="Freeform 42"/>
            <p:cNvSpPr>
              <a:spLocks/>
            </p:cNvSpPr>
            <p:nvPr/>
          </p:nvSpPr>
          <p:spPr bwMode="auto">
            <a:xfrm>
              <a:off x="649" y="1084"/>
              <a:ext cx="262" cy="144"/>
            </a:xfrm>
            <a:custGeom>
              <a:avLst/>
              <a:gdLst>
                <a:gd name="T0" fmla="*/ 261 w 262"/>
                <a:gd name="T1" fmla="*/ 142 h 144"/>
                <a:gd name="T2" fmla="*/ 254 w 262"/>
                <a:gd name="T3" fmla="*/ 142 h 144"/>
                <a:gd name="T4" fmla="*/ 248 w 262"/>
                <a:gd name="T5" fmla="*/ 142 h 144"/>
                <a:gd name="T6" fmla="*/ 239 w 262"/>
                <a:gd name="T7" fmla="*/ 143 h 144"/>
                <a:gd name="T8" fmla="*/ 230 w 262"/>
                <a:gd name="T9" fmla="*/ 143 h 144"/>
                <a:gd name="T10" fmla="*/ 219 w 262"/>
                <a:gd name="T11" fmla="*/ 143 h 144"/>
                <a:gd name="T12" fmla="*/ 210 w 262"/>
                <a:gd name="T13" fmla="*/ 143 h 144"/>
                <a:gd name="T14" fmla="*/ 203 w 262"/>
                <a:gd name="T15" fmla="*/ 143 h 144"/>
                <a:gd name="T16" fmla="*/ 197 w 262"/>
                <a:gd name="T17" fmla="*/ 140 h 144"/>
                <a:gd name="T18" fmla="*/ 192 w 262"/>
                <a:gd name="T19" fmla="*/ 132 h 144"/>
                <a:gd name="T20" fmla="*/ 183 w 262"/>
                <a:gd name="T21" fmla="*/ 125 h 144"/>
                <a:gd name="T22" fmla="*/ 178 w 262"/>
                <a:gd name="T23" fmla="*/ 119 h 144"/>
                <a:gd name="T24" fmla="*/ 172 w 262"/>
                <a:gd name="T25" fmla="*/ 112 h 144"/>
                <a:gd name="T26" fmla="*/ 165 w 262"/>
                <a:gd name="T27" fmla="*/ 107 h 144"/>
                <a:gd name="T28" fmla="*/ 160 w 262"/>
                <a:gd name="T29" fmla="*/ 100 h 144"/>
                <a:gd name="T30" fmla="*/ 154 w 262"/>
                <a:gd name="T31" fmla="*/ 95 h 144"/>
                <a:gd name="T32" fmla="*/ 150 w 262"/>
                <a:gd name="T33" fmla="*/ 90 h 144"/>
                <a:gd name="T34" fmla="*/ 144 w 262"/>
                <a:gd name="T35" fmla="*/ 86 h 144"/>
                <a:gd name="T36" fmla="*/ 139 w 262"/>
                <a:gd name="T37" fmla="*/ 79 h 144"/>
                <a:gd name="T38" fmla="*/ 133 w 262"/>
                <a:gd name="T39" fmla="*/ 73 h 144"/>
                <a:gd name="T40" fmla="*/ 131 w 262"/>
                <a:gd name="T41" fmla="*/ 70 h 144"/>
                <a:gd name="T42" fmla="*/ 128 w 262"/>
                <a:gd name="T43" fmla="*/ 71 h 144"/>
                <a:gd name="T44" fmla="*/ 124 w 262"/>
                <a:gd name="T45" fmla="*/ 76 h 144"/>
                <a:gd name="T46" fmla="*/ 118 w 262"/>
                <a:gd name="T47" fmla="*/ 84 h 144"/>
                <a:gd name="T48" fmla="*/ 114 w 262"/>
                <a:gd name="T49" fmla="*/ 88 h 144"/>
                <a:gd name="T50" fmla="*/ 110 w 262"/>
                <a:gd name="T51" fmla="*/ 93 h 144"/>
                <a:gd name="T52" fmla="*/ 104 w 262"/>
                <a:gd name="T53" fmla="*/ 99 h 144"/>
                <a:gd name="T54" fmla="*/ 100 w 262"/>
                <a:gd name="T55" fmla="*/ 105 h 144"/>
                <a:gd name="T56" fmla="*/ 95 w 262"/>
                <a:gd name="T57" fmla="*/ 110 h 144"/>
                <a:gd name="T58" fmla="*/ 89 w 262"/>
                <a:gd name="T59" fmla="*/ 117 h 144"/>
                <a:gd name="T60" fmla="*/ 83 w 262"/>
                <a:gd name="T61" fmla="*/ 123 h 144"/>
                <a:gd name="T62" fmla="*/ 77 w 262"/>
                <a:gd name="T63" fmla="*/ 130 h 144"/>
                <a:gd name="T64" fmla="*/ 71 w 262"/>
                <a:gd name="T65" fmla="*/ 137 h 144"/>
                <a:gd name="T66" fmla="*/ 67 w 262"/>
                <a:gd name="T67" fmla="*/ 144 h 144"/>
                <a:gd name="T68" fmla="*/ 58 w 262"/>
                <a:gd name="T69" fmla="*/ 144 h 144"/>
                <a:gd name="T70" fmla="*/ 53 w 262"/>
                <a:gd name="T71" fmla="*/ 144 h 144"/>
                <a:gd name="T72" fmla="*/ 45 w 262"/>
                <a:gd name="T73" fmla="*/ 144 h 144"/>
                <a:gd name="T74" fmla="*/ 40 w 262"/>
                <a:gd name="T75" fmla="*/ 144 h 144"/>
                <a:gd name="T76" fmla="*/ 34 w 262"/>
                <a:gd name="T77" fmla="*/ 144 h 144"/>
                <a:gd name="T78" fmla="*/ 28 w 262"/>
                <a:gd name="T79" fmla="*/ 144 h 144"/>
                <a:gd name="T80" fmla="*/ 20 w 262"/>
                <a:gd name="T81" fmla="*/ 144 h 144"/>
                <a:gd name="T82" fmla="*/ 11 w 262"/>
                <a:gd name="T83" fmla="*/ 144 h 144"/>
                <a:gd name="T84" fmla="*/ 6 w 262"/>
                <a:gd name="T85" fmla="*/ 144 h 144"/>
                <a:gd name="T86" fmla="*/ 0 w 262"/>
                <a:gd name="T87" fmla="*/ 144 h 144"/>
                <a:gd name="T88" fmla="*/ 262 w 262"/>
                <a:gd name="T89" fmla="*/ 142 h 1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4"/>
                <a:gd name="T137" fmla="*/ 262 w 262"/>
                <a:gd name="T138" fmla="*/ 144 h 14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4">
                  <a:moveTo>
                    <a:pt x="262" y="142"/>
                  </a:moveTo>
                  <a:lnTo>
                    <a:pt x="261" y="142"/>
                  </a:lnTo>
                  <a:lnTo>
                    <a:pt x="257" y="142"/>
                  </a:lnTo>
                  <a:lnTo>
                    <a:pt x="254" y="142"/>
                  </a:lnTo>
                  <a:lnTo>
                    <a:pt x="251" y="142"/>
                  </a:lnTo>
                  <a:lnTo>
                    <a:pt x="248" y="142"/>
                  </a:lnTo>
                  <a:lnTo>
                    <a:pt x="244" y="143"/>
                  </a:lnTo>
                  <a:lnTo>
                    <a:pt x="239" y="143"/>
                  </a:lnTo>
                  <a:lnTo>
                    <a:pt x="235" y="143"/>
                  </a:lnTo>
                  <a:lnTo>
                    <a:pt x="230" y="143"/>
                  </a:lnTo>
                  <a:lnTo>
                    <a:pt x="225" y="143"/>
                  </a:lnTo>
                  <a:lnTo>
                    <a:pt x="219" y="143"/>
                  </a:lnTo>
                  <a:lnTo>
                    <a:pt x="212" y="143"/>
                  </a:lnTo>
                  <a:lnTo>
                    <a:pt x="210" y="143"/>
                  </a:lnTo>
                  <a:lnTo>
                    <a:pt x="207" y="143"/>
                  </a:lnTo>
                  <a:lnTo>
                    <a:pt x="203" y="143"/>
                  </a:lnTo>
                  <a:lnTo>
                    <a:pt x="201" y="143"/>
                  </a:lnTo>
                  <a:lnTo>
                    <a:pt x="197" y="140"/>
                  </a:lnTo>
                  <a:lnTo>
                    <a:pt x="194" y="136"/>
                  </a:lnTo>
                  <a:lnTo>
                    <a:pt x="192" y="132"/>
                  </a:lnTo>
                  <a:lnTo>
                    <a:pt x="187" y="129"/>
                  </a:lnTo>
                  <a:lnTo>
                    <a:pt x="183" y="125"/>
                  </a:lnTo>
                  <a:lnTo>
                    <a:pt x="181" y="123"/>
                  </a:lnTo>
                  <a:lnTo>
                    <a:pt x="178" y="119"/>
                  </a:lnTo>
                  <a:lnTo>
                    <a:pt x="175" y="116"/>
                  </a:lnTo>
                  <a:lnTo>
                    <a:pt x="172" y="112"/>
                  </a:lnTo>
                  <a:lnTo>
                    <a:pt x="168" y="109"/>
                  </a:lnTo>
                  <a:lnTo>
                    <a:pt x="165" y="107"/>
                  </a:lnTo>
                  <a:lnTo>
                    <a:pt x="163" y="104"/>
                  </a:lnTo>
                  <a:lnTo>
                    <a:pt x="160" y="100"/>
                  </a:lnTo>
                  <a:lnTo>
                    <a:pt x="157" y="97"/>
                  </a:lnTo>
                  <a:lnTo>
                    <a:pt x="154" y="95"/>
                  </a:lnTo>
                  <a:lnTo>
                    <a:pt x="151" y="93"/>
                  </a:lnTo>
                  <a:lnTo>
                    <a:pt x="150" y="90"/>
                  </a:lnTo>
                  <a:lnTo>
                    <a:pt x="147" y="88"/>
                  </a:lnTo>
                  <a:lnTo>
                    <a:pt x="144" y="86"/>
                  </a:lnTo>
                  <a:lnTo>
                    <a:pt x="142" y="84"/>
                  </a:lnTo>
                  <a:lnTo>
                    <a:pt x="139" y="79"/>
                  </a:lnTo>
                  <a:lnTo>
                    <a:pt x="136" y="76"/>
                  </a:lnTo>
                  <a:lnTo>
                    <a:pt x="133" y="73"/>
                  </a:lnTo>
                  <a:lnTo>
                    <a:pt x="132" y="71"/>
                  </a:lnTo>
                  <a:lnTo>
                    <a:pt x="131" y="70"/>
                  </a:lnTo>
                  <a:lnTo>
                    <a:pt x="128" y="71"/>
                  </a:lnTo>
                  <a:lnTo>
                    <a:pt x="126" y="73"/>
                  </a:lnTo>
                  <a:lnTo>
                    <a:pt x="124" y="76"/>
                  </a:lnTo>
                  <a:lnTo>
                    <a:pt x="121" y="79"/>
                  </a:lnTo>
                  <a:lnTo>
                    <a:pt x="118" y="84"/>
                  </a:lnTo>
                  <a:lnTo>
                    <a:pt x="115" y="86"/>
                  </a:lnTo>
                  <a:lnTo>
                    <a:pt x="114" y="88"/>
                  </a:lnTo>
                  <a:lnTo>
                    <a:pt x="111" y="90"/>
                  </a:lnTo>
                  <a:lnTo>
                    <a:pt x="110" y="93"/>
                  </a:lnTo>
                  <a:lnTo>
                    <a:pt x="107" y="95"/>
                  </a:lnTo>
                  <a:lnTo>
                    <a:pt x="104" y="99"/>
                  </a:lnTo>
                  <a:lnTo>
                    <a:pt x="103" y="102"/>
                  </a:lnTo>
                  <a:lnTo>
                    <a:pt x="100" y="105"/>
                  </a:lnTo>
                  <a:lnTo>
                    <a:pt x="96" y="107"/>
                  </a:lnTo>
                  <a:lnTo>
                    <a:pt x="95" y="110"/>
                  </a:lnTo>
                  <a:lnTo>
                    <a:pt x="90" y="113"/>
                  </a:lnTo>
                  <a:lnTo>
                    <a:pt x="89" y="117"/>
                  </a:lnTo>
                  <a:lnTo>
                    <a:pt x="85" y="120"/>
                  </a:lnTo>
                  <a:lnTo>
                    <a:pt x="83" y="123"/>
                  </a:lnTo>
                  <a:lnTo>
                    <a:pt x="81" y="126"/>
                  </a:lnTo>
                  <a:lnTo>
                    <a:pt x="77" y="130"/>
                  </a:lnTo>
                  <a:lnTo>
                    <a:pt x="75" y="133"/>
                  </a:lnTo>
                  <a:lnTo>
                    <a:pt x="71" y="137"/>
                  </a:lnTo>
                  <a:lnTo>
                    <a:pt x="70" y="141"/>
                  </a:lnTo>
                  <a:lnTo>
                    <a:pt x="67" y="144"/>
                  </a:lnTo>
                  <a:lnTo>
                    <a:pt x="63" y="144"/>
                  </a:lnTo>
                  <a:lnTo>
                    <a:pt x="58" y="144"/>
                  </a:lnTo>
                  <a:lnTo>
                    <a:pt x="56" y="144"/>
                  </a:lnTo>
                  <a:lnTo>
                    <a:pt x="53" y="144"/>
                  </a:lnTo>
                  <a:lnTo>
                    <a:pt x="49" y="144"/>
                  </a:lnTo>
                  <a:lnTo>
                    <a:pt x="45" y="144"/>
                  </a:lnTo>
                  <a:lnTo>
                    <a:pt x="43" y="144"/>
                  </a:lnTo>
                  <a:lnTo>
                    <a:pt x="40" y="144"/>
                  </a:lnTo>
                  <a:lnTo>
                    <a:pt x="38" y="144"/>
                  </a:lnTo>
                  <a:lnTo>
                    <a:pt x="34" y="144"/>
                  </a:lnTo>
                  <a:lnTo>
                    <a:pt x="31" y="144"/>
                  </a:lnTo>
                  <a:lnTo>
                    <a:pt x="28" y="144"/>
                  </a:lnTo>
                  <a:lnTo>
                    <a:pt x="24" y="144"/>
                  </a:lnTo>
                  <a:lnTo>
                    <a:pt x="20" y="144"/>
                  </a:lnTo>
                  <a:lnTo>
                    <a:pt x="14" y="144"/>
                  </a:lnTo>
                  <a:lnTo>
                    <a:pt x="11" y="144"/>
                  </a:lnTo>
                  <a:lnTo>
                    <a:pt x="7" y="144"/>
                  </a:lnTo>
                  <a:lnTo>
                    <a:pt x="6" y="144"/>
                  </a:lnTo>
                  <a:lnTo>
                    <a:pt x="2" y="144"/>
                  </a:lnTo>
                  <a:lnTo>
                    <a:pt x="0" y="144"/>
                  </a:lnTo>
                  <a:lnTo>
                    <a:pt x="125" y="0"/>
                  </a:lnTo>
                  <a:lnTo>
                    <a:pt x="262"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73" name="Freeform 43"/>
            <p:cNvSpPr>
              <a:spLocks/>
            </p:cNvSpPr>
            <p:nvPr/>
          </p:nvSpPr>
          <p:spPr bwMode="auto">
            <a:xfrm>
              <a:off x="911" y="1082"/>
              <a:ext cx="261" cy="145"/>
            </a:xfrm>
            <a:custGeom>
              <a:avLst/>
              <a:gdLst>
                <a:gd name="T0" fmla="*/ 258 w 261"/>
                <a:gd name="T1" fmla="*/ 143 h 145"/>
                <a:gd name="T2" fmla="*/ 253 w 261"/>
                <a:gd name="T3" fmla="*/ 143 h 145"/>
                <a:gd name="T4" fmla="*/ 247 w 261"/>
                <a:gd name="T5" fmla="*/ 143 h 145"/>
                <a:gd name="T6" fmla="*/ 239 w 261"/>
                <a:gd name="T7" fmla="*/ 143 h 145"/>
                <a:gd name="T8" fmla="*/ 229 w 261"/>
                <a:gd name="T9" fmla="*/ 143 h 145"/>
                <a:gd name="T10" fmla="*/ 219 w 261"/>
                <a:gd name="T11" fmla="*/ 143 h 145"/>
                <a:gd name="T12" fmla="*/ 207 w 261"/>
                <a:gd name="T13" fmla="*/ 143 h 145"/>
                <a:gd name="T14" fmla="*/ 199 w 261"/>
                <a:gd name="T15" fmla="*/ 139 h 145"/>
                <a:gd name="T16" fmla="*/ 192 w 261"/>
                <a:gd name="T17" fmla="*/ 132 h 145"/>
                <a:gd name="T18" fmla="*/ 185 w 261"/>
                <a:gd name="T19" fmla="*/ 126 h 145"/>
                <a:gd name="T20" fmla="*/ 178 w 261"/>
                <a:gd name="T21" fmla="*/ 119 h 145"/>
                <a:gd name="T22" fmla="*/ 172 w 261"/>
                <a:gd name="T23" fmla="*/ 112 h 145"/>
                <a:gd name="T24" fmla="*/ 165 w 261"/>
                <a:gd name="T25" fmla="*/ 107 h 145"/>
                <a:gd name="T26" fmla="*/ 160 w 261"/>
                <a:gd name="T27" fmla="*/ 100 h 145"/>
                <a:gd name="T28" fmla="*/ 156 w 261"/>
                <a:gd name="T29" fmla="*/ 94 h 145"/>
                <a:gd name="T30" fmla="*/ 150 w 261"/>
                <a:gd name="T31" fmla="*/ 89 h 145"/>
                <a:gd name="T32" fmla="*/ 145 w 261"/>
                <a:gd name="T33" fmla="*/ 85 h 145"/>
                <a:gd name="T34" fmla="*/ 140 w 261"/>
                <a:gd name="T35" fmla="*/ 78 h 145"/>
                <a:gd name="T36" fmla="*/ 134 w 261"/>
                <a:gd name="T37" fmla="*/ 72 h 145"/>
                <a:gd name="T38" fmla="*/ 131 w 261"/>
                <a:gd name="T39" fmla="*/ 69 h 145"/>
                <a:gd name="T40" fmla="*/ 129 w 261"/>
                <a:gd name="T41" fmla="*/ 71 h 145"/>
                <a:gd name="T42" fmla="*/ 125 w 261"/>
                <a:gd name="T43" fmla="*/ 75 h 145"/>
                <a:gd name="T44" fmla="*/ 118 w 261"/>
                <a:gd name="T45" fmla="*/ 83 h 145"/>
                <a:gd name="T46" fmla="*/ 114 w 261"/>
                <a:gd name="T47" fmla="*/ 88 h 145"/>
                <a:gd name="T48" fmla="*/ 110 w 261"/>
                <a:gd name="T49" fmla="*/ 92 h 145"/>
                <a:gd name="T50" fmla="*/ 104 w 261"/>
                <a:gd name="T51" fmla="*/ 98 h 145"/>
                <a:gd name="T52" fmla="*/ 100 w 261"/>
                <a:gd name="T53" fmla="*/ 104 h 145"/>
                <a:gd name="T54" fmla="*/ 95 w 261"/>
                <a:gd name="T55" fmla="*/ 109 h 145"/>
                <a:gd name="T56" fmla="*/ 89 w 261"/>
                <a:gd name="T57" fmla="*/ 116 h 145"/>
                <a:gd name="T58" fmla="*/ 84 w 261"/>
                <a:gd name="T59" fmla="*/ 124 h 145"/>
                <a:gd name="T60" fmla="*/ 77 w 261"/>
                <a:gd name="T61" fmla="*/ 130 h 145"/>
                <a:gd name="T62" fmla="*/ 71 w 261"/>
                <a:gd name="T63" fmla="*/ 137 h 145"/>
                <a:gd name="T64" fmla="*/ 66 w 261"/>
                <a:gd name="T65" fmla="*/ 144 h 145"/>
                <a:gd name="T66" fmla="*/ 59 w 261"/>
                <a:gd name="T67" fmla="*/ 144 h 145"/>
                <a:gd name="T68" fmla="*/ 52 w 261"/>
                <a:gd name="T69" fmla="*/ 144 h 145"/>
                <a:gd name="T70" fmla="*/ 45 w 261"/>
                <a:gd name="T71" fmla="*/ 144 h 145"/>
                <a:gd name="T72" fmla="*/ 39 w 261"/>
                <a:gd name="T73" fmla="*/ 144 h 145"/>
                <a:gd name="T74" fmla="*/ 28 w 261"/>
                <a:gd name="T75" fmla="*/ 144 h 145"/>
                <a:gd name="T76" fmla="*/ 18 w 261"/>
                <a:gd name="T77" fmla="*/ 145 h 145"/>
                <a:gd name="T78" fmla="*/ 10 w 261"/>
                <a:gd name="T79" fmla="*/ 145 h 145"/>
                <a:gd name="T80" fmla="*/ 5 w 261"/>
                <a:gd name="T81" fmla="*/ 145 h 145"/>
                <a:gd name="T82" fmla="*/ 0 w 261"/>
                <a:gd name="T83" fmla="*/ 145 h 145"/>
                <a:gd name="T84" fmla="*/ 261 w 261"/>
                <a:gd name="T85" fmla="*/ 143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3"/>
                  </a:moveTo>
                  <a:lnTo>
                    <a:pt x="258" y="143"/>
                  </a:lnTo>
                  <a:lnTo>
                    <a:pt x="256" y="143"/>
                  </a:lnTo>
                  <a:lnTo>
                    <a:pt x="253" y="143"/>
                  </a:lnTo>
                  <a:lnTo>
                    <a:pt x="251" y="143"/>
                  </a:lnTo>
                  <a:lnTo>
                    <a:pt x="247" y="143"/>
                  </a:lnTo>
                  <a:lnTo>
                    <a:pt x="243" y="143"/>
                  </a:lnTo>
                  <a:lnTo>
                    <a:pt x="239" y="143"/>
                  </a:lnTo>
                  <a:lnTo>
                    <a:pt x="235" y="143"/>
                  </a:lnTo>
                  <a:lnTo>
                    <a:pt x="229" y="143"/>
                  </a:lnTo>
                  <a:lnTo>
                    <a:pt x="225" y="143"/>
                  </a:lnTo>
                  <a:lnTo>
                    <a:pt x="219" y="143"/>
                  </a:lnTo>
                  <a:lnTo>
                    <a:pt x="214" y="143"/>
                  </a:lnTo>
                  <a:lnTo>
                    <a:pt x="207" y="143"/>
                  </a:lnTo>
                  <a:lnTo>
                    <a:pt x="201" y="143"/>
                  </a:lnTo>
                  <a:lnTo>
                    <a:pt x="199" y="139"/>
                  </a:lnTo>
                  <a:lnTo>
                    <a:pt x="196" y="136"/>
                  </a:lnTo>
                  <a:lnTo>
                    <a:pt x="192" y="132"/>
                  </a:lnTo>
                  <a:lnTo>
                    <a:pt x="188" y="129"/>
                  </a:lnTo>
                  <a:lnTo>
                    <a:pt x="185" y="126"/>
                  </a:lnTo>
                  <a:lnTo>
                    <a:pt x="182" y="123"/>
                  </a:lnTo>
                  <a:lnTo>
                    <a:pt x="178" y="119"/>
                  </a:lnTo>
                  <a:lnTo>
                    <a:pt x="176" y="116"/>
                  </a:lnTo>
                  <a:lnTo>
                    <a:pt x="172" y="112"/>
                  </a:lnTo>
                  <a:lnTo>
                    <a:pt x="170" y="109"/>
                  </a:lnTo>
                  <a:lnTo>
                    <a:pt x="165" y="107"/>
                  </a:lnTo>
                  <a:lnTo>
                    <a:pt x="164" y="104"/>
                  </a:lnTo>
                  <a:lnTo>
                    <a:pt x="160" y="100"/>
                  </a:lnTo>
                  <a:lnTo>
                    <a:pt x="158" y="97"/>
                  </a:lnTo>
                  <a:lnTo>
                    <a:pt x="156" y="94"/>
                  </a:lnTo>
                  <a:lnTo>
                    <a:pt x="153" y="92"/>
                  </a:lnTo>
                  <a:lnTo>
                    <a:pt x="150" y="89"/>
                  </a:lnTo>
                  <a:lnTo>
                    <a:pt x="149" y="87"/>
                  </a:lnTo>
                  <a:lnTo>
                    <a:pt x="145" y="85"/>
                  </a:lnTo>
                  <a:lnTo>
                    <a:pt x="143" y="82"/>
                  </a:lnTo>
                  <a:lnTo>
                    <a:pt x="140" y="78"/>
                  </a:lnTo>
                  <a:lnTo>
                    <a:pt x="136" y="75"/>
                  </a:lnTo>
                  <a:lnTo>
                    <a:pt x="134" y="72"/>
                  </a:lnTo>
                  <a:lnTo>
                    <a:pt x="132" y="71"/>
                  </a:lnTo>
                  <a:lnTo>
                    <a:pt x="131" y="69"/>
                  </a:lnTo>
                  <a:lnTo>
                    <a:pt x="129" y="71"/>
                  </a:lnTo>
                  <a:lnTo>
                    <a:pt x="127" y="72"/>
                  </a:lnTo>
                  <a:lnTo>
                    <a:pt x="125" y="75"/>
                  </a:lnTo>
                  <a:lnTo>
                    <a:pt x="121" y="78"/>
                  </a:lnTo>
                  <a:lnTo>
                    <a:pt x="118" y="83"/>
                  </a:lnTo>
                  <a:lnTo>
                    <a:pt x="115" y="85"/>
                  </a:lnTo>
                  <a:lnTo>
                    <a:pt x="114" y="88"/>
                  </a:lnTo>
                  <a:lnTo>
                    <a:pt x="111" y="90"/>
                  </a:lnTo>
                  <a:lnTo>
                    <a:pt x="110" y="92"/>
                  </a:lnTo>
                  <a:lnTo>
                    <a:pt x="107" y="95"/>
                  </a:lnTo>
                  <a:lnTo>
                    <a:pt x="104" y="98"/>
                  </a:lnTo>
                  <a:lnTo>
                    <a:pt x="102" y="101"/>
                  </a:lnTo>
                  <a:lnTo>
                    <a:pt x="100" y="104"/>
                  </a:lnTo>
                  <a:lnTo>
                    <a:pt x="97" y="107"/>
                  </a:lnTo>
                  <a:lnTo>
                    <a:pt x="95" y="109"/>
                  </a:lnTo>
                  <a:lnTo>
                    <a:pt x="91" y="113"/>
                  </a:lnTo>
                  <a:lnTo>
                    <a:pt x="89" y="116"/>
                  </a:lnTo>
                  <a:lnTo>
                    <a:pt x="85" y="120"/>
                  </a:lnTo>
                  <a:lnTo>
                    <a:pt x="84" y="124"/>
                  </a:lnTo>
                  <a:lnTo>
                    <a:pt x="79" y="127"/>
                  </a:lnTo>
                  <a:lnTo>
                    <a:pt x="77" y="130"/>
                  </a:lnTo>
                  <a:lnTo>
                    <a:pt x="74" y="133"/>
                  </a:lnTo>
                  <a:lnTo>
                    <a:pt x="71" y="137"/>
                  </a:lnTo>
                  <a:lnTo>
                    <a:pt x="70" y="140"/>
                  </a:lnTo>
                  <a:lnTo>
                    <a:pt x="66" y="144"/>
                  </a:lnTo>
                  <a:lnTo>
                    <a:pt x="61" y="144"/>
                  </a:lnTo>
                  <a:lnTo>
                    <a:pt x="59" y="144"/>
                  </a:lnTo>
                  <a:lnTo>
                    <a:pt x="56" y="144"/>
                  </a:lnTo>
                  <a:lnTo>
                    <a:pt x="52" y="144"/>
                  </a:lnTo>
                  <a:lnTo>
                    <a:pt x="48" y="144"/>
                  </a:lnTo>
                  <a:lnTo>
                    <a:pt x="45" y="144"/>
                  </a:lnTo>
                  <a:lnTo>
                    <a:pt x="42" y="144"/>
                  </a:lnTo>
                  <a:lnTo>
                    <a:pt x="39" y="144"/>
                  </a:lnTo>
                  <a:lnTo>
                    <a:pt x="32" y="144"/>
                  </a:lnTo>
                  <a:lnTo>
                    <a:pt x="28" y="144"/>
                  </a:lnTo>
                  <a:lnTo>
                    <a:pt x="23" y="144"/>
                  </a:lnTo>
                  <a:lnTo>
                    <a:pt x="18" y="145"/>
                  </a:lnTo>
                  <a:lnTo>
                    <a:pt x="14" y="145"/>
                  </a:lnTo>
                  <a:lnTo>
                    <a:pt x="10" y="145"/>
                  </a:lnTo>
                  <a:lnTo>
                    <a:pt x="6" y="145"/>
                  </a:lnTo>
                  <a:lnTo>
                    <a:pt x="5" y="145"/>
                  </a:lnTo>
                  <a:lnTo>
                    <a:pt x="0" y="145"/>
                  </a:lnTo>
                  <a:lnTo>
                    <a:pt x="125" y="0"/>
                  </a:lnTo>
                  <a:lnTo>
                    <a:pt x="261"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74" name="Freeform 44"/>
            <p:cNvSpPr>
              <a:spLocks/>
            </p:cNvSpPr>
            <p:nvPr/>
          </p:nvSpPr>
          <p:spPr bwMode="auto">
            <a:xfrm>
              <a:off x="1172" y="1081"/>
              <a:ext cx="262" cy="145"/>
            </a:xfrm>
            <a:custGeom>
              <a:avLst/>
              <a:gdLst>
                <a:gd name="T0" fmla="*/ 259 w 262"/>
                <a:gd name="T1" fmla="*/ 143 h 145"/>
                <a:gd name="T2" fmla="*/ 254 w 262"/>
                <a:gd name="T3" fmla="*/ 143 h 145"/>
                <a:gd name="T4" fmla="*/ 247 w 262"/>
                <a:gd name="T5" fmla="*/ 143 h 145"/>
                <a:gd name="T6" fmla="*/ 239 w 262"/>
                <a:gd name="T7" fmla="*/ 143 h 145"/>
                <a:gd name="T8" fmla="*/ 230 w 262"/>
                <a:gd name="T9" fmla="*/ 143 h 145"/>
                <a:gd name="T10" fmla="*/ 221 w 262"/>
                <a:gd name="T11" fmla="*/ 143 h 145"/>
                <a:gd name="T12" fmla="*/ 215 w 262"/>
                <a:gd name="T13" fmla="*/ 143 h 145"/>
                <a:gd name="T14" fmla="*/ 208 w 262"/>
                <a:gd name="T15" fmla="*/ 143 h 145"/>
                <a:gd name="T16" fmla="*/ 203 w 262"/>
                <a:gd name="T17" fmla="*/ 143 h 145"/>
                <a:gd name="T18" fmla="*/ 197 w 262"/>
                <a:gd name="T19" fmla="*/ 139 h 145"/>
                <a:gd name="T20" fmla="*/ 190 w 262"/>
                <a:gd name="T21" fmla="*/ 132 h 145"/>
                <a:gd name="T22" fmla="*/ 183 w 262"/>
                <a:gd name="T23" fmla="*/ 126 h 145"/>
                <a:gd name="T24" fmla="*/ 178 w 262"/>
                <a:gd name="T25" fmla="*/ 119 h 145"/>
                <a:gd name="T26" fmla="*/ 171 w 262"/>
                <a:gd name="T27" fmla="*/ 112 h 145"/>
                <a:gd name="T28" fmla="*/ 165 w 262"/>
                <a:gd name="T29" fmla="*/ 106 h 145"/>
                <a:gd name="T30" fmla="*/ 160 w 262"/>
                <a:gd name="T31" fmla="*/ 100 h 145"/>
                <a:gd name="T32" fmla="*/ 154 w 262"/>
                <a:gd name="T33" fmla="*/ 95 h 145"/>
                <a:gd name="T34" fmla="*/ 148 w 262"/>
                <a:gd name="T35" fmla="*/ 90 h 145"/>
                <a:gd name="T36" fmla="*/ 143 w 262"/>
                <a:gd name="T37" fmla="*/ 85 h 145"/>
                <a:gd name="T38" fmla="*/ 137 w 262"/>
                <a:gd name="T39" fmla="*/ 79 h 145"/>
                <a:gd name="T40" fmla="*/ 132 w 262"/>
                <a:gd name="T41" fmla="*/ 73 h 145"/>
                <a:gd name="T42" fmla="*/ 130 w 262"/>
                <a:gd name="T43" fmla="*/ 70 h 145"/>
                <a:gd name="T44" fmla="*/ 128 w 262"/>
                <a:gd name="T45" fmla="*/ 71 h 145"/>
                <a:gd name="T46" fmla="*/ 124 w 262"/>
                <a:gd name="T47" fmla="*/ 76 h 145"/>
                <a:gd name="T48" fmla="*/ 117 w 262"/>
                <a:gd name="T49" fmla="*/ 83 h 145"/>
                <a:gd name="T50" fmla="*/ 112 w 262"/>
                <a:gd name="T51" fmla="*/ 88 h 145"/>
                <a:gd name="T52" fmla="*/ 108 w 262"/>
                <a:gd name="T53" fmla="*/ 92 h 145"/>
                <a:gd name="T54" fmla="*/ 104 w 262"/>
                <a:gd name="T55" fmla="*/ 98 h 145"/>
                <a:gd name="T56" fmla="*/ 99 w 262"/>
                <a:gd name="T57" fmla="*/ 104 h 145"/>
                <a:gd name="T58" fmla="*/ 93 w 262"/>
                <a:gd name="T59" fmla="*/ 110 h 145"/>
                <a:gd name="T60" fmla="*/ 89 w 262"/>
                <a:gd name="T61" fmla="*/ 117 h 145"/>
                <a:gd name="T62" fmla="*/ 82 w 262"/>
                <a:gd name="T63" fmla="*/ 124 h 145"/>
                <a:gd name="T64" fmla="*/ 76 w 262"/>
                <a:gd name="T65" fmla="*/ 130 h 145"/>
                <a:gd name="T66" fmla="*/ 71 w 262"/>
                <a:gd name="T67" fmla="*/ 137 h 145"/>
                <a:gd name="T68" fmla="*/ 65 w 262"/>
                <a:gd name="T69" fmla="*/ 144 h 145"/>
                <a:gd name="T70" fmla="*/ 58 w 262"/>
                <a:gd name="T71" fmla="*/ 144 h 145"/>
                <a:gd name="T72" fmla="*/ 51 w 262"/>
                <a:gd name="T73" fmla="*/ 144 h 145"/>
                <a:gd name="T74" fmla="*/ 44 w 262"/>
                <a:gd name="T75" fmla="*/ 144 h 145"/>
                <a:gd name="T76" fmla="*/ 39 w 262"/>
                <a:gd name="T77" fmla="*/ 144 h 145"/>
                <a:gd name="T78" fmla="*/ 28 w 262"/>
                <a:gd name="T79" fmla="*/ 144 h 145"/>
                <a:gd name="T80" fmla="*/ 20 w 262"/>
                <a:gd name="T81" fmla="*/ 145 h 145"/>
                <a:gd name="T82" fmla="*/ 10 w 262"/>
                <a:gd name="T83" fmla="*/ 145 h 145"/>
                <a:gd name="T84" fmla="*/ 4 w 262"/>
                <a:gd name="T85" fmla="*/ 145 h 145"/>
                <a:gd name="T86" fmla="*/ 0 w 262"/>
                <a:gd name="T87" fmla="*/ 145 h 145"/>
                <a:gd name="T88" fmla="*/ 262 w 262"/>
                <a:gd name="T89" fmla="*/ 143 h 14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5"/>
                <a:gd name="T137" fmla="*/ 262 w 262"/>
                <a:gd name="T138" fmla="*/ 145 h 14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5">
                  <a:moveTo>
                    <a:pt x="262" y="143"/>
                  </a:moveTo>
                  <a:lnTo>
                    <a:pt x="259" y="143"/>
                  </a:lnTo>
                  <a:lnTo>
                    <a:pt x="257" y="143"/>
                  </a:lnTo>
                  <a:lnTo>
                    <a:pt x="254" y="143"/>
                  </a:lnTo>
                  <a:lnTo>
                    <a:pt x="251" y="143"/>
                  </a:lnTo>
                  <a:lnTo>
                    <a:pt x="247" y="143"/>
                  </a:lnTo>
                  <a:lnTo>
                    <a:pt x="244" y="143"/>
                  </a:lnTo>
                  <a:lnTo>
                    <a:pt x="239" y="143"/>
                  </a:lnTo>
                  <a:lnTo>
                    <a:pt x="234" y="143"/>
                  </a:lnTo>
                  <a:lnTo>
                    <a:pt x="230" y="143"/>
                  </a:lnTo>
                  <a:lnTo>
                    <a:pt x="225" y="143"/>
                  </a:lnTo>
                  <a:lnTo>
                    <a:pt x="221" y="143"/>
                  </a:lnTo>
                  <a:lnTo>
                    <a:pt x="219" y="143"/>
                  </a:lnTo>
                  <a:lnTo>
                    <a:pt x="215" y="143"/>
                  </a:lnTo>
                  <a:lnTo>
                    <a:pt x="212" y="143"/>
                  </a:lnTo>
                  <a:lnTo>
                    <a:pt x="208" y="143"/>
                  </a:lnTo>
                  <a:lnTo>
                    <a:pt x="207" y="143"/>
                  </a:lnTo>
                  <a:lnTo>
                    <a:pt x="203" y="143"/>
                  </a:lnTo>
                  <a:lnTo>
                    <a:pt x="201" y="143"/>
                  </a:lnTo>
                  <a:lnTo>
                    <a:pt x="197" y="139"/>
                  </a:lnTo>
                  <a:lnTo>
                    <a:pt x="193" y="135"/>
                  </a:lnTo>
                  <a:lnTo>
                    <a:pt x="190" y="132"/>
                  </a:lnTo>
                  <a:lnTo>
                    <a:pt x="187" y="128"/>
                  </a:lnTo>
                  <a:lnTo>
                    <a:pt x="183" y="126"/>
                  </a:lnTo>
                  <a:lnTo>
                    <a:pt x="180" y="122"/>
                  </a:lnTo>
                  <a:lnTo>
                    <a:pt x="178" y="119"/>
                  </a:lnTo>
                  <a:lnTo>
                    <a:pt x="175" y="116"/>
                  </a:lnTo>
                  <a:lnTo>
                    <a:pt x="171" y="112"/>
                  </a:lnTo>
                  <a:lnTo>
                    <a:pt x="168" y="110"/>
                  </a:lnTo>
                  <a:lnTo>
                    <a:pt x="165" y="106"/>
                  </a:lnTo>
                  <a:lnTo>
                    <a:pt x="162" y="103"/>
                  </a:lnTo>
                  <a:lnTo>
                    <a:pt x="160" y="100"/>
                  </a:lnTo>
                  <a:lnTo>
                    <a:pt x="157" y="97"/>
                  </a:lnTo>
                  <a:lnTo>
                    <a:pt x="154" y="95"/>
                  </a:lnTo>
                  <a:lnTo>
                    <a:pt x="151" y="92"/>
                  </a:lnTo>
                  <a:lnTo>
                    <a:pt x="148" y="90"/>
                  </a:lnTo>
                  <a:lnTo>
                    <a:pt x="147" y="87"/>
                  </a:lnTo>
                  <a:lnTo>
                    <a:pt x="143" y="85"/>
                  </a:lnTo>
                  <a:lnTo>
                    <a:pt x="142" y="83"/>
                  </a:lnTo>
                  <a:lnTo>
                    <a:pt x="137" y="79"/>
                  </a:lnTo>
                  <a:lnTo>
                    <a:pt x="136" y="76"/>
                  </a:lnTo>
                  <a:lnTo>
                    <a:pt x="132" y="73"/>
                  </a:lnTo>
                  <a:lnTo>
                    <a:pt x="130" y="71"/>
                  </a:lnTo>
                  <a:lnTo>
                    <a:pt x="130" y="70"/>
                  </a:lnTo>
                  <a:lnTo>
                    <a:pt x="129" y="70"/>
                  </a:lnTo>
                  <a:lnTo>
                    <a:pt x="128" y="71"/>
                  </a:lnTo>
                  <a:lnTo>
                    <a:pt x="126" y="73"/>
                  </a:lnTo>
                  <a:lnTo>
                    <a:pt x="124" y="76"/>
                  </a:lnTo>
                  <a:lnTo>
                    <a:pt x="119" y="79"/>
                  </a:lnTo>
                  <a:lnTo>
                    <a:pt x="117" y="83"/>
                  </a:lnTo>
                  <a:lnTo>
                    <a:pt x="114" y="86"/>
                  </a:lnTo>
                  <a:lnTo>
                    <a:pt x="112" y="88"/>
                  </a:lnTo>
                  <a:lnTo>
                    <a:pt x="110" y="90"/>
                  </a:lnTo>
                  <a:lnTo>
                    <a:pt x="108" y="92"/>
                  </a:lnTo>
                  <a:lnTo>
                    <a:pt x="105" y="95"/>
                  </a:lnTo>
                  <a:lnTo>
                    <a:pt x="104" y="98"/>
                  </a:lnTo>
                  <a:lnTo>
                    <a:pt x="101" y="100"/>
                  </a:lnTo>
                  <a:lnTo>
                    <a:pt x="99" y="104"/>
                  </a:lnTo>
                  <a:lnTo>
                    <a:pt x="96" y="107"/>
                  </a:lnTo>
                  <a:lnTo>
                    <a:pt x="93" y="110"/>
                  </a:lnTo>
                  <a:lnTo>
                    <a:pt x="90" y="113"/>
                  </a:lnTo>
                  <a:lnTo>
                    <a:pt x="89" y="117"/>
                  </a:lnTo>
                  <a:lnTo>
                    <a:pt x="85" y="120"/>
                  </a:lnTo>
                  <a:lnTo>
                    <a:pt x="82" y="124"/>
                  </a:lnTo>
                  <a:lnTo>
                    <a:pt x="79" y="127"/>
                  </a:lnTo>
                  <a:lnTo>
                    <a:pt x="76" y="130"/>
                  </a:lnTo>
                  <a:lnTo>
                    <a:pt x="75" y="133"/>
                  </a:lnTo>
                  <a:lnTo>
                    <a:pt x="71" y="137"/>
                  </a:lnTo>
                  <a:lnTo>
                    <a:pt x="68" y="140"/>
                  </a:lnTo>
                  <a:lnTo>
                    <a:pt x="65" y="144"/>
                  </a:lnTo>
                  <a:lnTo>
                    <a:pt x="63" y="144"/>
                  </a:lnTo>
                  <a:lnTo>
                    <a:pt x="58" y="144"/>
                  </a:lnTo>
                  <a:lnTo>
                    <a:pt x="54" y="144"/>
                  </a:lnTo>
                  <a:lnTo>
                    <a:pt x="51" y="144"/>
                  </a:lnTo>
                  <a:lnTo>
                    <a:pt x="49" y="144"/>
                  </a:lnTo>
                  <a:lnTo>
                    <a:pt x="44" y="144"/>
                  </a:lnTo>
                  <a:lnTo>
                    <a:pt x="42" y="144"/>
                  </a:lnTo>
                  <a:lnTo>
                    <a:pt x="39" y="144"/>
                  </a:lnTo>
                  <a:lnTo>
                    <a:pt x="33" y="144"/>
                  </a:lnTo>
                  <a:lnTo>
                    <a:pt x="28" y="144"/>
                  </a:lnTo>
                  <a:lnTo>
                    <a:pt x="22" y="144"/>
                  </a:lnTo>
                  <a:lnTo>
                    <a:pt x="20" y="145"/>
                  </a:lnTo>
                  <a:lnTo>
                    <a:pt x="14" y="145"/>
                  </a:lnTo>
                  <a:lnTo>
                    <a:pt x="10" y="145"/>
                  </a:lnTo>
                  <a:lnTo>
                    <a:pt x="7" y="145"/>
                  </a:lnTo>
                  <a:lnTo>
                    <a:pt x="4" y="145"/>
                  </a:lnTo>
                  <a:lnTo>
                    <a:pt x="1" y="145"/>
                  </a:lnTo>
                  <a:lnTo>
                    <a:pt x="0" y="145"/>
                  </a:lnTo>
                  <a:lnTo>
                    <a:pt x="124" y="0"/>
                  </a:lnTo>
                  <a:lnTo>
                    <a:pt x="262"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75" name="Freeform 45"/>
            <p:cNvSpPr>
              <a:spLocks/>
            </p:cNvSpPr>
            <p:nvPr/>
          </p:nvSpPr>
          <p:spPr bwMode="auto">
            <a:xfrm>
              <a:off x="1434" y="1079"/>
              <a:ext cx="261" cy="145"/>
            </a:xfrm>
            <a:custGeom>
              <a:avLst/>
              <a:gdLst>
                <a:gd name="T0" fmla="*/ 260 w 261"/>
                <a:gd name="T1" fmla="*/ 142 h 145"/>
                <a:gd name="T2" fmla="*/ 253 w 261"/>
                <a:gd name="T3" fmla="*/ 142 h 145"/>
                <a:gd name="T4" fmla="*/ 247 w 261"/>
                <a:gd name="T5" fmla="*/ 142 h 145"/>
                <a:gd name="T6" fmla="*/ 239 w 261"/>
                <a:gd name="T7" fmla="*/ 142 h 145"/>
                <a:gd name="T8" fmla="*/ 230 w 261"/>
                <a:gd name="T9" fmla="*/ 142 h 145"/>
                <a:gd name="T10" fmla="*/ 219 w 261"/>
                <a:gd name="T11" fmla="*/ 142 h 145"/>
                <a:gd name="T12" fmla="*/ 208 w 261"/>
                <a:gd name="T13" fmla="*/ 142 h 145"/>
                <a:gd name="T14" fmla="*/ 199 w 261"/>
                <a:gd name="T15" fmla="*/ 139 h 145"/>
                <a:gd name="T16" fmla="*/ 192 w 261"/>
                <a:gd name="T17" fmla="*/ 132 h 145"/>
                <a:gd name="T18" fmla="*/ 186 w 261"/>
                <a:gd name="T19" fmla="*/ 126 h 145"/>
                <a:gd name="T20" fmla="*/ 179 w 261"/>
                <a:gd name="T21" fmla="*/ 118 h 145"/>
                <a:gd name="T22" fmla="*/ 172 w 261"/>
                <a:gd name="T23" fmla="*/ 112 h 145"/>
                <a:gd name="T24" fmla="*/ 165 w 261"/>
                <a:gd name="T25" fmla="*/ 106 h 145"/>
                <a:gd name="T26" fmla="*/ 160 w 261"/>
                <a:gd name="T27" fmla="*/ 100 h 145"/>
                <a:gd name="T28" fmla="*/ 154 w 261"/>
                <a:gd name="T29" fmla="*/ 94 h 145"/>
                <a:gd name="T30" fmla="*/ 150 w 261"/>
                <a:gd name="T31" fmla="*/ 89 h 145"/>
                <a:gd name="T32" fmla="*/ 144 w 261"/>
                <a:gd name="T33" fmla="*/ 84 h 145"/>
                <a:gd name="T34" fmla="*/ 139 w 261"/>
                <a:gd name="T35" fmla="*/ 78 h 145"/>
                <a:gd name="T36" fmla="*/ 132 w 261"/>
                <a:gd name="T37" fmla="*/ 72 h 145"/>
                <a:gd name="T38" fmla="*/ 131 w 261"/>
                <a:gd name="T39" fmla="*/ 69 h 145"/>
                <a:gd name="T40" fmla="*/ 128 w 261"/>
                <a:gd name="T41" fmla="*/ 70 h 145"/>
                <a:gd name="T42" fmla="*/ 124 w 261"/>
                <a:gd name="T43" fmla="*/ 75 h 145"/>
                <a:gd name="T44" fmla="*/ 117 w 261"/>
                <a:gd name="T45" fmla="*/ 82 h 145"/>
                <a:gd name="T46" fmla="*/ 113 w 261"/>
                <a:gd name="T47" fmla="*/ 87 h 145"/>
                <a:gd name="T48" fmla="*/ 110 w 261"/>
                <a:gd name="T49" fmla="*/ 92 h 145"/>
                <a:gd name="T50" fmla="*/ 104 w 261"/>
                <a:gd name="T51" fmla="*/ 97 h 145"/>
                <a:gd name="T52" fmla="*/ 99 w 261"/>
                <a:gd name="T53" fmla="*/ 104 h 145"/>
                <a:gd name="T54" fmla="*/ 95 w 261"/>
                <a:gd name="T55" fmla="*/ 110 h 145"/>
                <a:gd name="T56" fmla="*/ 89 w 261"/>
                <a:gd name="T57" fmla="*/ 116 h 145"/>
                <a:gd name="T58" fmla="*/ 83 w 261"/>
                <a:gd name="T59" fmla="*/ 123 h 145"/>
                <a:gd name="T60" fmla="*/ 76 w 261"/>
                <a:gd name="T61" fmla="*/ 130 h 145"/>
                <a:gd name="T62" fmla="*/ 71 w 261"/>
                <a:gd name="T63" fmla="*/ 136 h 145"/>
                <a:gd name="T64" fmla="*/ 67 w 261"/>
                <a:gd name="T65" fmla="*/ 144 h 145"/>
                <a:gd name="T66" fmla="*/ 58 w 261"/>
                <a:gd name="T67" fmla="*/ 144 h 145"/>
                <a:gd name="T68" fmla="*/ 52 w 261"/>
                <a:gd name="T69" fmla="*/ 144 h 145"/>
                <a:gd name="T70" fmla="*/ 46 w 261"/>
                <a:gd name="T71" fmla="*/ 144 h 145"/>
                <a:gd name="T72" fmla="*/ 39 w 261"/>
                <a:gd name="T73" fmla="*/ 144 h 145"/>
                <a:gd name="T74" fmla="*/ 28 w 261"/>
                <a:gd name="T75" fmla="*/ 144 h 145"/>
                <a:gd name="T76" fmla="*/ 18 w 261"/>
                <a:gd name="T77" fmla="*/ 145 h 145"/>
                <a:gd name="T78" fmla="*/ 10 w 261"/>
                <a:gd name="T79" fmla="*/ 145 h 145"/>
                <a:gd name="T80" fmla="*/ 4 w 261"/>
                <a:gd name="T81" fmla="*/ 145 h 145"/>
                <a:gd name="T82" fmla="*/ 0 w 261"/>
                <a:gd name="T83" fmla="*/ 145 h 145"/>
                <a:gd name="T84" fmla="*/ 261 w 261"/>
                <a:gd name="T85" fmla="*/ 142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2"/>
                  </a:moveTo>
                  <a:lnTo>
                    <a:pt x="260" y="142"/>
                  </a:lnTo>
                  <a:lnTo>
                    <a:pt x="257" y="142"/>
                  </a:lnTo>
                  <a:lnTo>
                    <a:pt x="253" y="142"/>
                  </a:lnTo>
                  <a:lnTo>
                    <a:pt x="250" y="142"/>
                  </a:lnTo>
                  <a:lnTo>
                    <a:pt x="247" y="142"/>
                  </a:lnTo>
                  <a:lnTo>
                    <a:pt x="244" y="142"/>
                  </a:lnTo>
                  <a:lnTo>
                    <a:pt x="239" y="142"/>
                  </a:lnTo>
                  <a:lnTo>
                    <a:pt x="235" y="142"/>
                  </a:lnTo>
                  <a:lnTo>
                    <a:pt x="230" y="142"/>
                  </a:lnTo>
                  <a:lnTo>
                    <a:pt x="225" y="142"/>
                  </a:lnTo>
                  <a:lnTo>
                    <a:pt x="219" y="142"/>
                  </a:lnTo>
                  <a:lnTo>
                    <a:pt x="214" y="142"/>
                  </a:lnTo>
                  <a:lnTo>
                    <a:pt x="208" y="142"/>
                  </a:lnTo>
                  <a:lnTo>
                    <a:pt x="203" y="143"/>
                  </a:lnTo>
                  <a:lnTo>
                    <a:pt x="199" y="139"/>
                  </a:lnTo>
                  <a:lnTo>
                    <a:pt x="196" y="135"/>
                  </a:lnTo>
                  <a:lnTo>
                    <a:pt x="192" y="132"/>
                  </a:lnTo>
                  <a:lnTo>
                    <a:pt x="189" y="129"/>
                  </a:lnTo>
                  <a:lnTo>
                    <a:pt x="186" y="126"/>
                  </a:lnTo>
                  <a:lnTo>
                    <a:pt x="182" y="122"/>
                  </a:lnTo>
                  <a:lnTo>
                    <a:pt x="179" y="118"/>
                  </a:lnTo>
                  <a:lnTo>
                    <a:pt x="175" y="115"/>
                  </a:lnTo>
                  <a:lnTo>
                    <a:pt x="172" y="112"/>
                  </a:lnTo>
                  <a:lnTo>
                    <a:pt x="168" y="109"/>
                  </a:lnTo>
                  <a:lnTo>
                    <a:pt x="165" y="106"/>
                  </a:lnTo>
                  <a:lnTo>
                    <a:pt x="164" y="102"/>
                  </a:lnTo>
                  <a:lnTo>
                    <a:pt x="160" y="100"/>
                  </a:lnTo>
                  <a:lnTo>
                    <a:pt x="158" y="97"/>
                  </a:lnTo>
                  <a:lnTo>
                    <a:pt x="154" y="94"/>
                  </a:lnTo>
                  <a:lnTo>
                    <a:pt x="153" y="92"/>
                  </a:lnTo>
                  <a:lnTo>
                    <a:pt x="150" y="89"/>
                  </a:lnTo>
                  <a:lnTo>
                    <a:pt x="147" y="86"/>
                  </a:lnTo>
                  <a:lnTo>
                    <a:pt x="144" y="84"/>
                  </a:lnTo>
                  <a:lnTo>
                    <a:pt x="142" y="82"/>
                  </a:lnTo>
                  <a:lnTo>
                    <a:pt x="139" y="78"/>
                  </a:lnTo>
                  <a:lnTo>
                    <a:pt x="136" y="75"/>
                  </a:lnTo>
                  <a:lnTo>
                    <a:pt x="132" y="72"/>
                  </a:lnTo>
                  <a:lnTo>
                    <a:pt x="131" y="70"/>
                  </a:lnTo>
                  <a:lnTo>
                    <a:pt x="131" y="69"/>
                  </a:lnTo>
                  <a:lnTo>
                    <a:pt x="129" y="69"/>
                  </a:lnTo>
                  <a:lnTo>
                    <a:pt x="128" y="70"/>
                  </a:lnTo>
                  <a:lnTo>
                    <a:pt x="126" y="72"/>
                  </a:lnTo>
                  <a:lnTo>
                    <a:pt x="124" y="75"/>
                  </a:lnTo>
                  <a:lnTo>
                    <a:pt x="121" y="78"/>
                  </a:lnTo>
                  <a:lnTo>
                    <a:pt x="117" y="82"/>
                  </a:lnTo>
                  <a:lnTo>
                    <a:pt x="114" y="85"/>
                  </a:lnTo>
                  <a:lnTo>
                    <a:pt x="113" y="87"/>
                  </a:lnTo>
                  <a:lnTo>
                    <a:pt x="111" y="89"/>
                  </a:lnTo>
                  <a:lnTo>
                    <a:pt x="110" y="92"/>
                  </a:lnTo>
                  <a:lnTo>
                    <a:pt x="107" y="94"/>
                  </a:lnTo>
                  <a:lnTo>
                    <a:pt x="104" y="97"/>
                  </a:lnTo>
                  <a:lnTo>
                    <a:pt x="101" y="100"/>
                  </a:lnTo>
                  <a:lnTo>
                    <a:pt x="99" y="104"/>
                  </a:lnTo>
                  <a:lnTo>
                    <a:pt x="97" y="107"/>
                  </a:lnTo>
                  <a:lnTo>
                    <a:pt x="95" y="110"/>
                  </a:lnTo>
                  <a:lnTo>
                    <a:pt x="90" y="112"/>
                  </a:lnTo>
                  <a:lnTo>
                    <a:pt x="89" y="116"/>
                  </a:lnTo>
                  <a:lnTo>
                    <a:pt x="85" y="119"/>
                  </a:lnTo>
                  <a:lnTo>
                    <a:pt x="83" y="123"/>
                  </a:lnTo>
                  <a:lnTo>
                    <a:pt x="81" y="127"/>
                  </a:lnTo>
                  <a:lnTo>
                    <a:pt x="76" y="130"/>
                  </a:lnTo>
                  <a:lnTo>
                    <a:pt x="75" y="133"/>
                  </a:lnTo>
                  <a:lnTo>
                    <a:pt x="71" y="136"/>
                  </a:lnTo>
                  <a:lnTo>
                    <a:pt x="70" y="140"/>
                  </a:lnTo>
                  <a:lnTo>
                    <a:pt x="67" y="144"/>
                  </a:lnTo>
                  <a:lnTo>
                    <a:pt x="63" y="144"/>
                  </a:lnTo>
                  <a:lnTo>
                    <a:pt x="58" y="144"/>
                  </a:lnTo>
                  <a:lnTo>
                    <a:pt x="56" y="144"/>
                  </a:lnTo>
                  <a:lnTo>
                    <a:pt x="52" y="144"/>
                  </a:lnTo>
                  <a:lnTo>
                    <a:pt x="49" y="144"/>
                  </a:lnTo>
                  <a:lnTo>
                    <a:pt x="46" y="144"/>
                  </a:lnTo>
                  <a:lnTo>
                    <a:pt x="42" y="144"/>
                  </a:lnTo>
                  <a:lnTo>
                    <a:pt x="39" y="144"/>
                  </a:lnTo>
                  <a:lnTo>
                    <a:pt x="33" y="144"/>
                  </a:lnTo>
                  <a:lnTo>
                    <a:pt x="28" y="144"/>
                  </a:lnTo>
                  <a:lnTo>
                    <a:pt x="22" y="144"/>
                  </a:lnTo>
                  <a:lnTo>
                    <a:pt x="18" y="145"/>
                  </a:lnTo>
                  <a:lnTo>
                    <a:pt x="14" y="145"/>
                  </a:lnTo>
                  <a:lnTo>
                    <a:pt x="10" y="145"/>
                  </a:lnTo>
                  <a:lnTo>
                    <a:pt x="6" y="145"/>
                  </a:lnTo>
                  <a:lnTo>
                    <a:pt x="4" y="145"/>
                  </a:lnTo>
                  <a:lnTo>
                    <a:pt x="0" y="145"/>
                  </a:lnTo>
                  <a:lnTo>
                    <a:pt x="124" y="0"/>
                  </a:lnTo>
                  <a:lnTo>
                    <a:pt x="261"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grpSp>
      <p:grpSp>
        <p:nvGrpSpPr>
          <p:cNvPr id="76" name="Group 38"/>
          <p:cNvGrpSpPr>
            <a:grpSpLocks noChangeAspect="1"/>
          </p:cNvGrpSpPr>
          <p:nvPr/>
        </p:nvGrpSpPr>
        <p:grpSpPr bwMode="auto">
          <a:xfrm rot="10800000">
            <a:off x="1486131" y="3717618"/>
            <a:ext cx="1660525" cy="1490663"/>
            <a:chOff x="649" y="1079"/>
            <a:chExt cx="1327" cy="840"/>
          </a:xfrm>
        </p:grpSpPr>
        <p:sp>
          <p:nvSpPr>
            <p:cNvPr id="77" name="AutoShape 37"/>
            <p:cNvSpPr>
              <a:spLocks noChangeAspect="1" noChangeArrowheads="1" noTextEdit="1"/>
            </p:cNvSpPr>
            <p:nvPr/>
          </p:nvSpPr>
          <p:spPr bwMode="auto">
            <a:xfrm>
              <a:off x="1680" y="1177"/>
              <a:ext cx="296" cy="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8" name="Freeform 42"/>
            <p:cNvSpPr>
              <a:spLocks/>
            </p:cNvSpPr>
            <p:nvPr/>
          </p:nvSpPr>
          <p:spPr bwMode="auto">
            <a:xfrm>
              <a:off x="649" y="1084"/>
              <a:ext cx="262" cy="144"/>
            </a:xfrm>
            <a:custGeom>
              <a:avLst/>
              <a:gdLst>
                <a:gd name="T0" fmla="*/ 261 w 262"/>
                <a:gd name="T1" fmla="*/ 142 h 144"/>
                <a:gd name="T2" fmla="*/ 254 w 262"/>
                <a:gd name="T3" fmla="*/ 142 h 144"/>
                <a:gd name="T4" fmla="*/ 248 w 262"/>
                <a:gd name="T5" fmla="*/ 142 h 144"/>
                <a:gd name="T6" fmla="*/ 239 w 262"/>
                <a:gd name="T7" fmla="*/ 143 h 144"/>
                <a:gd name="T8" fmla="*/ 230 w 262"/>
                <a:gd name="T9" fmla="*/ 143 h 144"/>
                <a:gd name="T10" fmla="*/ 219 w 262"/>
                <a:gd name="T11" fmla="*/ 143 h 144"/>
                <a:gd name="T12" fmla="*/ 210 w 262"/>
                <a:gd name="T13" fmla="*/ 143 h 144"/>
                <a:gd name="T14" fmla="*/ 203 w 262"/>
                <a:gd name="T15" fmla="*/ 143 h 144"/>
                <a:gd name="T16" fmla="*/ 197 w 262"/>
                <a:gd name="T17" fmla="*/ 140 h 144"/>
                <a:gd name="T18" fmla="*/ 192 w 262"/>
                <a:gd name="T19" fmla="*/ 132 h 144"/>
                <a:gd name="T20" fmla="*/ 183 w 262"/>
                <a:gd name="T21" fmla="*/ 125 h 144"/>
                <a:gd name="T22" fmla="*/ 178 w 262"/>
                <a:gd name="T23" fmla="*/ 119 h 144"/>
                <a:gd name="T24" fmla="*/ 172 w 262"/>
                <a:gd name="T25" fmla="*/ 112 h 144"/>
                <a:gd name="T26" fmla="*/ 165 w 262"/>
                <a:gd name="T27" fmla="*/ 107 h 144"/>
                <a:gd name="T28" fmla="*/ 160 w 262"/>
                <a:gd name="T29" fmla="*/ 100 h 144"/>
                <a:gd name="T30" fmla="*/ 154 w 262"/>
                <a:gd name="T31" fmla="*/ 95 h 144"/>
                <a:gd name="T32" fmla="*/ 150 w 262"/>
                <a:gd name="T33" fmla="*/ 90 h 144"/>
                <a:gd name="T34" fmla="*/ 144 w 262"/>
                <a:gd name="T35" fmla="*/ 86 h 144"/>
                <a:gd name="T36" fmla="*/ 139 w 262"/>
                <a:gd name="T37" fmla="*/ 79 h 144"/>
                <a:gd name="T38" fmla="*/ 133 w 262"/>
                <a:gd name="T39" fmla="*/ 73 h 144"/>
                <a:gd name="T40" fmla="*/ 131 w 262"/>
                <a:gd name="T41" fmla="*/ 70 h 144"/>
                <a:gd name="T42" fmla="*/ 128 w 262"/>
                <a:gd name="T43" fmla="*/ 71 h 144"/>
                <a:gd name="T44" fmla="*/ 124 w 262"/>
                <a:gd name="T45" fmla="*/ 76 h 144"/>
                <a:gd name="T46" fmla="*/ 118 w 262"/>
                <a:gd name="T47" fmla="*/ 84 h 144"/>
                <a:gd name="T48" fmla="*/ 114 w 262"/>
                <a:gd name="T49" fmla="*/ 88 h 144"/>
                <a:gd name="T50" fmla="*/ 110 w 262"/>
                <a:gd name="T51" fmla="*/ 93 h 144"/>
                <a:gd name="T52" fmla="*/ 104 w 262"/>
                <a:gd name="T53" fmla="*/ 99 h 144"/>
                <a:gd name="T54" fmla="*/ 100 w 262"/>
                <a:gd name="T55" fmla="*/ 105 h 144"/>
                <a:gd name="T56" fmla="*/ 95 w 262"/>
                <a:gd name="T57" fmla="*/ 110 h 144"/>
                <a:gd name="T58" fmla="*/ 89 w 262"/>
                <a:gd name="T59" fmla="*/ 117 h 144"/>
                <a:gd name="T60" fmla="*/ 83 w 262"/>
                <a:gd name="T61" fmla="*/ 123 h 144"/>
                <a:gd name="T62" fmla="*/ 77 w 262"/>
                <a:gd name="T63" fmla="*/ 130 h 144"/>
                <a:gd name="T64" fmla="*/ 71 w 262"/>
                <a:gd name="T65" fmla="*/ 137 h 144"/>
                <a:gd name="T66" fmla="*/ 67 w 262"/>
                <a:gd name="T67" fmla="*/ 144 h 144"/>
                <a:gd name="T68" fmla="*/ 58 w 262"/>
                <a:gd name="T69" fmla="*/ 144 h 144"/>
                <a:gd name="T70" fmla="*/ 53 w 262"/>
                <a:gd name="T71" fmla="*/ 144 h 144"/>
                <a:gd name="T72" fmla="*/ 45 w 262"/>
                <a:gd name="T73" fmla="*/ 144 h 144"/>
                <a:gd name="T74" fmla="*/ 40 w 262"/>
                <a:gd name="T75" fmla="*/ 144 h 144"/>
                <a:gd name="T76" fmla="*/ 34 w 262"/>
                <a:gd name="T77" fmla="*/ 144 h 144"/>
                <a:gd name="T78" fmla="*/ 28 w 262"/>
                <a:gd name="T79" fmla="*/ 144 h 144"/>
                <a:gd name="T80" fmla="*/ 20 w 262"/>
                <a:gd name="T81" fmla="*/ 144 h 144"/>
                <a:gd name="T82" fmla="*/ 11 w 262"/>
                <a:gd name="T83" fmla="*/ 144 h 144"/>
                <a:gd name="T84" fmla="*/ 6 w 262"/>
                <a:gd name="T85" fmla="*/ 144 h 144"/>
                <a:gd name="T86" fmla="*/ 0 w 262"/>
                <a:gd name="T87" fmla="*/ 144 h 144"/>
                <a:gd name="T88" fmla="*/ 262 w 262"/>
                <a:gd name="T89" fmla="*/ 142 h 1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4"/>
                <a:gd name="T137" fmla="*/ 262 w 262"/>
                <a:gd name="T138" fmla="*/ 144 h 14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4">
                  <a:moveTo>
                    <a:pt x="262" y="142"/>
                  </a:moveTo>
                  <a:lnTo>
                    <a:pt x="261" y="142"/>
                  </a:lnTo>
                  <a:lnTo>
                    <a:pt x="257" y="142"/>
                  </a:lnTo>
                  <a:lnTo>
                    <a:pt x="254" y="142"/>
                  </a:lnTo>
                  <a:lnTo>
                    <a:pt x="251" y="142"/>
                  </a:lnTo>
                  <a:lnTo>
                    <a:pt x="248" y="142"/>
                  </a:lnTo>
                  <a:lnTo>
                    <a:pt x="244" y="143"/>
                  </a:lnTo>
                  <a:lnTo>
                    <a:pt x="239" y="143"/>
                  </a:lnTo>
                  <a:lnTo>
                    <a:pt x="235" y="143"/>
                  </a:lnTo>
                  <a:lnTo>
                    <a:pt x="230" y="143"/>
                  </a:lnTo>
                  <a:lnTo>
                    <a:pt x="225" y="143"/>
                  </a:lnTo>
                  <a:lnTo>
                    <a:pt x="219" y="143"/>
                  </a:lnTo>
                  <a:lnTo>
                    <a:pt x="212" y="143"/>
                  </a:lnTo>
                  <a:lnTo>
                    <a:pt x="210" y="143"/>
                  </a:lnTo>
                  <a:lnTo>
                    <a:pt x="207" y="143"/>
                  </a:lnTo>
                  <a:lnTo>
                    <a:pt x="203" y="143"/>
                  </a:lnTo>
                  <a:lnTo>
                    <a:pt x="201" y="143"/>
                  </a:lnTo>
                  <a:lnTo>
                    <a:pt x="197" y="140"/>
                  </a:lnTo>
                  <a:lnTo>
                    <a:pt x="194" y="136"/>
                  </a:lnTo>
                  <a:lnTo>
                    <a:pt x="192" y="132"/>
                  </a:lnTo>
                  <a:lnTo>
                    <a:pt x="187" y="129"/>
                  </a:lnTo>
                  <a:lnTo>
                    <a:pt x="183" y="125"/>
                  </a:lnTo>
                  <a:lnTo>
                    <a:pt x="181" y="123"/>
                  </a:lnTo>
                  <a:lnTo>
                    <a:pt x="178" y="119"/>
                  </a:lnTo>
                  <a:lnTo>
                    <a:pt x="175" y="116"/>
                  </a:lnTo>
                  <a:lnTo>
                    <a:pt x="172" y="112"/>
                  </a:lnTo>
                  <a:lnTo>
                    <a:pt x="168" y="109"/>
                  </a:lnTo>
                  <a:lnTo>
                    <a:pt x="165" y="107"/>
                  </a:lnTo>
                  <a:lnTo>
                    <a:pt x="163" y="104"/>
                  </a:lnTo>
                  <a:lnTo>
                    <a:pt x="160" y="100"/>
                  </a:lnTo>
                  <a:lnTo>
                    <a:pt x="157" y="97"/>
                  </a:lnTo>
                  <a:lnTo>
                    <a:pt x="154" y="95"/>
                  </a:lnTo>
                  <a:lnTo>
                    <a:pt x="151" y="93"/>
                  </a:lnTo>
                  <a:lnTo>
                    <a:pt x="150" y="90"/>
                  </a:lnTo>
                  <a:lnTo>
                    <a:pt x="147" y="88"/>
                  </a:lnTo>
                  <a:lnTo>
                    <a:pt x="144" y="86"/>
                  </a:lnTo>
                  <a:lnTo>
                    <a:pt x="142" y="84"/>
                  </a:lnTo>
                  <a:lnTo>
                    <a:pt x="139" y="79"/>
                  </a:lnTo>
                  <a:lnTo>
                    <a:pt x="136" y="76"/>
                  </a:lnTo>
                  <a:lnTo>
                    <a:pt x="133" y="73"/>
                  </a:lnTo>
                  <a:lnTo>
                    <a:pt x="132" y="71"/>
                  </a:lnTo>
                  <a:lnTo>
                    <a:pt x="131" y="70"/>
                  </a:lnTo>
                  <a:lnTo>
                    <a:pt x="128" y="71"/>
                  </a:lnTo>
                  <a:lnTo>
                    <a:pt x="126" y="73"/>
                  </a:lnTo>
                  <a:lnTo>
                    <a:pt x="124" y="76"/>
                  </a:lnTo>
                  <a:lnTo>
                    <a:pt x="121" y="79"/>
                  </a:lnTo>
                  <a:lnTo>
                    <a:pt x="118" y="84"/>
                  </a:lnTo>
                  <a:lnTo>
                    <a:pt x="115" y="86"/>
                  </a:lnTo>
                  <a:lnTo>
                    <a:pt x="114" y="88"/>
                  </a:lnTo>
                  <a:lnTo>
                    <a:pt x="111" y="90"/>
                  </a:lnTo>
                  <a:lnTo>
                    <a:pt x="110" y="93"/>
                  </a:lnTo>
                  <a:lnTo>
                    <a:pt x="107" y="95"/>
                  </a:lnTo>
                  <a:lnTo>
                    <a:pt x="104" y="99"/>
                  </a:lnTo>
                  <a:lnTo>
                    <a:pt x="103" y="102"/>
                  </a:lnTo>
                  <a:lnTo>
                    <a:pt x="100" y="105"/>
                  </a:lnTo>
                  <a:lnTo>
                    <a:pt x="96" y="107"/>
                  </a:lnTo>
                  <a:lnTo>
                    <a:pt x="95" y="110"/>
                  </a:lnTo>
                  <a:lnTo>
                    <a:pt x="90" y="113"/>
                  </a:lnTo>
                  <a:lnTo>
                    <a:pt x="89" y="117"/>
                  </a:lnTo>
                  <a:lnTo>
                    <a:pt x="85" y="120"/>
                  </a:lnTo>
                  <a:lnTo>
                    <a:pt x="83" y="123"/>
                  </a:lnTo>
                  <a:lnTo>
                    <a:pt x="81" y="126"/>
                  </a:lnTo>
                  <a:lnTo>
                    <a:pt x="77" y="130"/>
                  </a:lnTo>
                  <a:lnTo>
                    <a:pt x="75" y="133"/>
                  </a:lnTo>
                  <a:lnTo>
                    <a:pt x="71" y="137"/>
                  </a:lnTo>
                  <a:lnTo>
                    <a:pt x="70" y="141"/>
                  </a:lnTo>
                  <a:lnTo>
                    <a:pt x="67" y="144"/>
                  </a:lnTo>
                  <a:lnTo>
                    <a:pt x="63" y="144"/>
                  </a:lnTo>
                  <a:lnTo>
                    <a:pt x="58" y="144"/>
                  </a:lnTo>
                  <a:lnTo>
                    <a:pt x="56" y="144"/>
                  </a:lnTo>
                  <a:lnTo>
                    <a:pt x="53" y="144"/>
                  </a:lnTo>
                  <a:lnTo>
                    <a:pt x="49" y="144"/>
                  </a:lnTo>
                  <a:lnTo>
                    <a:pt x="45" y="144"/>
                  </a:lnTo>
                  <a:lnTo>
                    <a:pt x="43" y="144"/>
                  </a:lnTo>
                  <a:lnTo>
                    <a:pt x="40" y="144"/>
                  </a:lnTo>
                  <a:lnTo>
                    <a:pt x="38" y="144"/>
                  </a:lnTo>
                  <a:lnTo>
                    <a:pt x="34" y="144"/>
                  </a:lnTo>
                  <a:lnTo>
                    <a:pt x="31" y="144"/>
                  </a:lnTo>
                  <a:lnTo>
                    <a:pt x="28" y="144"/>
                  </a:lnTo>
                  <a:lnTo>
                    <a:pt x="24" y="144"/>
                  </a:lnTo>
                  <a:lnTo>
                    <a:pt x="20" y="144"/>
                  </a:lnTo>
                  <a:lnTo>
                    <a:pt x="14" y="144"/>
                  </a:lnTo>
                  <a:lnTo>
                    <a:pt x="11" y="144"/>
                  </a:lnTo>
                  <a:lnTo>
                    <a:pt x="7" y="144"/>
                  </a:lnTo>
                  <a:lnTo>
                    <a:pt x="6" y="144"/>
                  </a:lnTo>
                  <a:lnTo>
                    <a:pt x="2" y="144"/>
                  </a:lnTo>
                  <a:lnTo>
                    <a:pt x="0" y="144"/>
                  </a:lnTo>
                  <a:lnTo>
                    <a:pt x="125" y="0"/>
                  </a:lnTo>
                  <a:lnTo>
                    <a:pt x="262"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79" name="Freeform 43"/>
            <p:cNvSpPr>
              <a:spLocks/>
            </p:cNvSpPr>
            <p:nvPr/>
          </p:nvSpPr>
          <p:spPr bwMode="auto">
            <a:xfrm>
              <a:off x="911" y="1082"/>
              <a:ext cx="261" cy="145"/>
            </a:xfrm>
            <a:custGeom>
              <a:avLst/>
              <a:gdLst>
                <a:gd name="T0" fmla="*/ 258 w 261"/>
                <a:gd name="T1" fmla="*/ 143 h 145"/>
                <a:gd name="T2" fmla="*/ 253 w 261"/>
                <a:gd name="T3" fmla="*/ 143 h 145"/>
                <a:gd name="T4" fmla="*/ 247 w 261"/>
                <a:gd name="T5" fmla="*/ 143 h 145"/>
                <a:gd name="T6" fmla="*/ 239 w 261"/>
                <a:gd name="T7" fmla="*/ 143 h 145"/>
                <a:gd name="T8" fmla="*/ 229 w 261"/>
                <a:gd name="T9" fmla="*/ 143 h 145"/>
                <a:gd name="T10" fmla="*/ 219 w 261"/>
                <a:gd name="T11" fmla="*/ 143 h 145"/>
                <a:gd name="T12" fmla="*/ 207 w 261"/>
                <a:gd name="T13" fmla="*/ 143 h 145"/>
                <a:gd name="T14" fmla="*/ 199 w 261"/>
                <a:gd name="T15" fmla="*/ 139 h 145"/>
                <a:gd name="T16" fmla="*/ 192 w 261"/>
                <a:gd name="T17" fmla="*/ 132 h 145"/>
                <a:gd name="T18" fmla="*/ 185 w 261"/>
                <a:gd name="T19" fmla="*/ 126 h 145"/>
                <a:gd name="T20" fmla="*/ 178 w 261"/>
                <a:gd name="T21" fmla="*/ 119 h 145"/>
                <a:gd name="T22" fmla="*/ 172 w 261"/>
                <a:gd name="T23" fmla="*/ 112 h 145"/>
                <a:gd name="T24" fmla="*/ 165 w 261"/>
                <a:gd name="T25" fmla="*/ 107 h 145"/>
                <a:gd name="T26" fmla="*/ 160 w 261"/>
                <a:gd name="T27" fmla="*/ 100 h 145"/>
                <a:gd name="T28" fmla="*/ 156 w 261"/>
                <a:gd name="T29" fmla="*/ 94 h 145"/>
                <a:gd name="T30" fmla="*/ 150 w 261"/>
                <a:gd name="T31" fmla="*/ 89 h 145"/>
                <a:gd name="T32" fmla="*/ 145 w 261"/>
                <a:gd name="T33" fmla="*/ 85 h 145"/>
                <a:gd name="T34" fmla="*/ 140 w 261"/>
                <a:gd name="T35" fmla="*/ 78 h 145"/>
                <a:gd name="T36" fmla="*/ 134 w 261"/>
                <a:gd name="T37" fmla="*/ 72 h 145"/>
                <a:gd name="T38" fmla="*/ 131 w 261"/>
                <a:gd name="T39" fmla="*/ 69 h 145"/>
                <a:gd name="T40" fmla="*/ 129 w 261"/>
                <a:gd name="T41" fmla="*/ 71 h 145"/>
                <a:gd name="T42" fmla="*/ 125 w 261"/>
                <a:gd name="T43" fmla="*/ 75 h 145"/>
                <a:gd name="T44" fmla="*/ 118 w 261"/>
                <a:gd name="T45" fmla="*/ 83 h 145"/>
                <a:gd name="T46" fmla="*/ 114 w 261"/>
                <a:gd name="T47" fmla="*/ 88 h 145"/>
                <a:gd name="T48" fmla="*/ 110 w 261"/>
                <a:gd name="T49" fmla="*/ 92 h 145"/>
                <a:gd name="T50" fmla="*/ 104 w 261"/>
                <a:gd name="T51" fmla="*/ 98 h 145"/>
                <a:gd name="T52" fmla="*/ 100 w 261"/>
                <a:gd name="T53" fmla="*/ 104 h 145"/>
                <a:gd name="T54" fmla="*/ 95 w 261"/>
                <a:gd name="T55" fmla="*/ 109 h 145"/>
                <a:gd name="T56" fmla="*/ 89 w 261"/>
                <a:gd name="T57" fmla="*/ 116 h 145"/>
                <a:gd name="T58" fmla="*/ 84 w 261"/>
                <a:gd name="T59" fmla="*/ 124 h 145"/>
                <a:gd name="T60" fmla="*/ 77 w 261"/>
                <a:gd name="T61" fmla="*/ 130 h 145"/>
                <a:gd name="T62" fmla="*/ 71 w 261"/>
                <a:gd name="T63" fmla="*/ 137 h 145"/>
                <a:gd name="T64" fmla="*/ 66 w 261"/>
                <a:gd name="T65" fmla="*/ 144 h 145"/>
                <a:gd name="T66" fmla="*/ 59 w 261"/>
                <a:gd name="T67" fmla="*/ 144 h 145"/>
                <a:gd name="T68" fmla="*/ 52 w 261"/>
                <a:gd name="T69" fmla="*/ 144 h 145"/>
                <a:gd name="T70" fmla="*/ 45 w 261"/>
                <a:gd name="T71" fmla="*/ 144 h 145"/>
                <a:gd name="T72" fmla="*/ 39 w 261"/>
                <a:gd name="T73" fmla="*/ 144 h 145"/>
                <a:gd name="T74" fmla="*/ 28 w 261"/>
                <a:gd name="T75" fmla="*/ 144 h 145"/>
                <a:gd name="T76" fmla="*/ 18 w 261"/>
                <a:gd name="T77" fmla="*/ 145 h 145"/>
                <a:gd name="T78" fmla="*/ 10 w 261"/>
                <a:gd name="T79" fmla="*/ 145 h 145"/>
                <a:gd name="T80" fmla="*/ 5 w 261"/>
                <a:gd name="T81" fmla="*/ 145 h 145"/>
                <a:gd name="T82" fmla="*/ 0 w 261"/>
                <a:gd name="T83" fmla="*/ 145 h 145"/>
                <a:gd name="T84" fmla="*/ 261 w 261"/>
                <a:gd name="T85" fmla="*/ 143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3"/>
                  </a:moveTo>
                  <a:lnTo>
                    <a:pt x="258" y="143"/>
                  </a:lnTo>
                  <a:lnTo>
                    <a:pt x="256" y="143"/>
                  </a:lnTo>
                  <a:lnTo>
                    <a:pt x="253" y="143"/>
                  </a:lnTo>
                  <a:lnTo>
                    <a:pt x="251" y="143"/>
                  </a:lnTo>
                  <a:lnTo>
                    <a:pt x="247" y="143"/>
                  </a:lnTo>
                  <a:lnTo>
                    <a:pt x="243" y="143"/>
                  </a:lnTo>
                  <a:lnTo>
                    <a:pt x="239" y="143"/>
                  </a:lnTo>
                  <a:lnTo>
                    <a:pt x="235" y="143"/>
                  </a:lnTo>
                  <a:lnTo>
                    <a:pt x="229" y="143"/>
                  </a:lnTo>
                  <a:lnTo>
                    <a:pt x="225" y="143"/>
                  </a:lnTo>
                  <a:lnTo>
                    <a:pt x="219" y="143"/>
                  </a:lnTo>
                  <a:lnTo>
                    <a:pt x="214" y="143"/>
                  </a:lnTo>
                  <a:lnTo>
                    <a:pt x="207" y="143"/>
                  </a:lnTo>
                  <a:lnTo>
                    <a:pt x="201" y="143"/>
                  </a:lnTo>
                  <a:lnTo>
                    <a:pt x="199" y="139"/>
                  </a:lnTo>
                  <a:lnTo>
                    <a:pt x="196" y="136"/>
                  </a:lnTo>
                  <a:lnTo>
                    <a:pt x="192" y="132"/>
                  </a:lnTo>
                  <a:lnTo>
                    <a:pt x="188" y="129"/>
                  </a:lnTo>
                  <a:lnTo>
                    <a:pt x="185" y="126"/>
                  </a:lnTo>
                  <a:lnTo>
                    <a:pt x="182" y="123"/>
                  </a:lnTo>
                  <a:lnTo>
                    <a:pt x="178" y="119"/>
                  </a:lnTo>
                  <a:lnTo>
                    <a:pt x="176" y="116"/>
                  </a:lnTo>
                  <a:lnTo>
                    <a:pt x="172" y="112"/>
                  </a:lnTo>
                  <a:lnTo>
                    <a:pt x="170" y="109"/>
                  </a:lnTo>
                  <a:lnTo>
                    <a:pt x="165" y="107"/>
                  </a:lnTo>
                  <a:lnTo>
                    <a:pt x="164" y="104"/>
                  </a:lnTo>
                  <a:lnTo>
                    <a:pt x="160" y="100"/>
                  </a:lnTo>
                  <a:lnTo>
                    <a:pt x="158" y="97"/>
                  </a:lnTo>
                  <a:lnTo>
                    <a:pt x="156" y="94"/>
                  </a:lnTo>
                  <a:lnTo>
                    <a:pt x="153" y="92"/>
                  </a:lnTo>
                  <a:lnTo>
                    <a:pt x="150" y="89"/>
                  </a:lnTo>
                  <a:lnTo>
                    <a:pt x="149" y="87"/>
                  </a:lnTo>
                  <a:lnTo>
                    <a:pt x="145" y="85"/>
                  </a:lnTo>
                  <a:lnTo>
                    <a:pt x="143" y="82"/>
                  </a:lnTo>
                  <a:lnTo>
                    <a:pt x="140" y="78"/>
                  </a:lnTo>
                  <a:lnTo>
                    <a:pt x="136" y="75"/>
                  </a:lnTo>
                  <a:lnTo>
                    <a:pt x="134" y="72"/>
                  </a:lnTo>
                  <a:lnTo>
                    <a:pt x="132" y="71"/>
                  </a:lnTo>
                  <a:lnTo>
                    <a:pt x="131" y="69"/>
                  </a:lnTo>
                  <a:lnTo>
                    <a:pt x="129" y="71"/>
                  </a:lnTo>
                  <a:lnTo>
                    <a:pt x="127" y="72"/>
                  </a:lnTo>
                  <a:lnTo>
                    <a:pt x="125" y="75"/>
                  </a:lnTo>
                  <a:lnTo>
                    <a:pt x="121" y="78"/>
                  </a:lnTo>
                  <a:lnTo>
                    <a:pt x="118" y="83"/>
                  </a:lnTo>
                  <a:lnTo>
                    <a:pt x="115" y="85"/>
                  </a:lnTo>
                  <a:lnTo>
                    <a:pt x="114" y="88"/>
                  </a:lnTo>
                  <a:lnTo>
                    <a:pt x="111" y="90"/>
                  </a:lnTo>
                  <a:lnTo>
                    <a:pt x="110" y="92"/>
                  </a:lnTo>
                  <a:lnTo>
                    <a:pt x="107" y="95"/>
                  </a:lnTo>
                  <a:lnTo>
                    <a:pt x="104" y="98"/>
                  </a:lnTo>
                  <a:lnTo>
                    <a:pt x="102" y="101"/>
                  </a:lnTo>
                  <a:lnTo>
                    <a:pt x="100" y="104"/>
                  </a:lnTo>
                  <a:lnTo>
                    <a:pt x="97" y="107"/>
                  </a:lnTo>
                  <a:lnTo>
                    <a:pt x="95" y="109"/>
                  </a:lnTo>
                  <a:lnTo>
                    <a:pt x="91" y="113"/>
                  </a:lnTo>
                  <a:lnTo>
                    <a:pt x="89" y="116"/>
                  </a:lnTo>
                  <a:lnTo>
                    <a:pt x="85" y="120"/>
                  </a:lnTo>
                  <a:lnTo>
                    <a:pt x="84" y="124"/>
                  </a:lnTo>
                  <a:lnTo>
                    <a:pt x="79" y="127"/>
                  </a:lnTo>
                  <a:lnTo>
                    <a:pt x="77" y="130"/>
                  </a:lnTo>
                  <a:lnTo>
                    <a:pt x="74" y="133"/>
                  </a:lnTo>
                  <a:lnTo>
                    <a:pt x="71" y="137"/>
                  </a:lnTo>
                  <a:lnTo>
                    <a:pt x="70" y="140"/>
                  </a:lnTo>
                  <a:lnTo>
                    <a:pt x="66" y="144"/>
                  </a:lnTo>
                  <a:lnTo>
                    <a:pt x="61" y="144"/>
                  </a:lnTo>
                  <a:lnTo>
                    <a:pt x="59" y="144"/>
                  </a:lnTo>
                  <a:lnTo>
                    <a:pt x="56" y="144"/>
                  </a:lnTo>
                  <a:lnTo>
                    <a:pt x="52" y="144"/>
                  </a:lnTo>
                  <a:lnTo>
                    <a:pt x="48" y="144"/>
                  </a:lnTo>
                  <a:lnTo>
                    <a:pt x="45" y="144"/>
                  </a:lnTo>
                  <a:lnTo>
                    <a:pt x="42" y="144"/>
                  </a:lnTo>
                  <a:lnTo>
                    <a:pt x="39" y="144"/>
                  </a:lnTo>
                  <a:lnTo>
                    <a:pt x="32" y="144"/>
                  </a:lnTo>
                  <a:lnTo>
                    <a:pt x="28" y="144"/>
                  </a:lnTo>
                  <a:lnTo>
                    <a:pt x="23" y="144"/>
                  </a:lnTo>
                  <a:lnTo>
                    <a:pt x="18" y="145"/>
                  </a:lnTo>
                  <a:lnTo>
                    <a:pt x="14" y="145"/>
                  </a:lnTo>
                  <a:lnTo>
                    <a:pt x="10" y="145"/>
                  </a:lnTo>
                  <a:lnTo>
                    <a:pt x="6" y="145"/>
                  </a:lnTo>
                  <a:lnTo>
                    <a:pt x="5" y="145"/>
                  </a:lnTo>
                  <a:lnTo>
                    <a:pt x="0" y="145"/>
                  </a:lnTo>
                  <a:lnTo>
                    <a:pt x="125" y="0"/>
                  </a:lnTo>
                  <a:lnTo>
                    <a:pt x="261"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80" name="Freeform 44"/>
            <p:cNvSpPr>
              <a:spLocks/>
            </p:cNvSpPr>
            <p:nvPr/>
          </p:nvSpPr>
          <p:spPr bwMode="auto">
            <a:xfrm>
              <a:off x="1172" y="1081"/>
              <a:ext cx="262" cy="145"/>
            </a:xfrm>
            <a:custGeom>
              <a:avLst/>
              <a:gdLst>
                <a:gd name="T0" fmla="*/ 259 w 262"/>
                <a:gd name="T1" fmla="*/ 143 h 145"/>
                <a:gd name="T2" fmla="*/ 254 w 262"/>
                <a:gd name="T3" fmla="*/ 143 h 145"/>
                <a:gd name="T4" fmla="*/ 247 w 262"/>
                <a:gd name="T5" fmla="*/ 143 h 145"/>
                <a:gd name="T6" fmla="*/ 239 w 262"/>
                <a:gd name="T7" fmla="*/ 143 h 145"/>
                <a:gd name="T8" fmla="*/ 230 w 262"/>
                <a:gd name="T9" fmla="*/ 143 h 145"/>
                <a:gd name="T10" fmla="*/ 221 w 262"/>
                <a:gd name="T11" fmla="*/ 143 h 145"/>
                <a:gd name="T12" fmla="*/ 215 w 262"/>
                <a:gd name="T13" fmla="*/ 143 h 145"/>
                <a:gd name="T14" fmla="*/ 208 w 262"/>
                <a:gd name="T15" fmla="*/ 143 h 145"/>
                <a:gd name="T16" fmla="*/ 203 w 262"/>
                <a:gd name="T17" fmla="*/ 143 h 145"/>
                <a:gd name="T18" fmla="*/ 197 w 262"/>
                <a:gd name="T19" fmla="*/ 139 h 145"/>
                <a:gd name="T20" fmla="*/ 190 w 262"/>
                <a:gd name="T21" fmla="*/ 132 h 145"/>
                <a:gd name="T22" fmla="*/ 183 w 262"/>
                <a:gd name="T23" fmla="*/ 126 h 145"/>
                <a:gd name="T24" fmla="*/ 178 w 262"/>
                <a:gd name="T25" fmla="*/ 119 h 145"/>
                <a:gd name="T26" fmla="*/ 171 w 262"/>
                <a:gd name="T27" fmla="*/ 112 h 145"/>
                <a:gd name="T28" fmla="*/ 165 w 262"/>
                <a:gd name="T29" fmla="*/ 106 h 145"/>
                <a:gd name="T30" fmla="*/ 160 w 262"/>
                <a:gd name="T31" fmla="*/ 100 h 145"/>
                <a:gd name="T32" fmla="*/ 154 w 262"/>
                <a:gd name="T33" fmla="*/ 95 h 145"/>
                <a:gd name="T34" fmla="*/ 148 w 262"/>
                <a:gd name="T35" fmla="*/ 90 h 145"/>
                <a:gd name="T36" fmla="*/ 143 w 262"/>
                <a:gd name="T37" fmla="*/ 85 h 145"/>
                <a:gd name="T38" fmla="*/ 137 w 262"/>
                <a:gd name="T39" fmla="*/ 79 h 145"/>
                <a:gd name="T40" fmla="*/ 132 w 262"/>
                <a:gd name="T41" fmla="*/ 73 h 145"/>
                <a:gd name="T42" fmla="*/ 130 w 262"/>
                <a:gd name="T43" fmla="*/ 70 h 145"/>
                <a:gd name="T44" fmla="*/ 128 w 262"/>
                <a:gd name="T45" fmla="*/ 71 h 145"/>
                <a:gd name="T46" fmla="*/ 124 w 262"/>
                <a:gd name="T47" fmla="*/ 76 h 145"/>
                <a:gd name="T48" fmla="*/ 117 w 262"/>
                <a:gd name="T49" fmla="*/ 83 h 145"/>
                <a:gd name="T50" fmla="*/ 112 w 262"/>
                <a:gd name="T51" fmla="*/ 88 h 145"/>
                <a:gd name="T52" fmla="*/ 108 w 262"/>
                <a:gd name="T53" fmla="*/ 92 h 145"/>
                <a:gd name="T54" fmla="*/ 104 w 262"/>
                <a:gd name="T55" fmla="*/ 98 h 145"/>
                <a:gd name="T56" fmla="*/ 99 w 262"/>
                <a:gd name="T57" fmla="*/ 104 h 145"/>
                <a:gd name="T58" fmla="*/ 93 w 262"/>
                <a:gd name="T59" fmla="*/ 110 h 145"/>
                <a:gd name="T60" fmla="*/ 89 w 262"/>
                <a:gd name="T61" fmla="*/ 117 h 145"/>
                <a:gd name="T62" fmla="*/ 82 w 262"/>
                <a:gd name="T63" fmla="*/ 124 h 145"/>
                <a:gd name="T64" fmla="*/ 76 w 262"/>
                <a:gd name="T65" fmla="*/ 130 h 145"/>
                <a:gd name="T66" fmla="*/ 71 w 262"/>
                <a:gd name="T67" fmla="*/ 137 h 145"/>
                <a:gd name="T68" fmla="*/ 65 w 262"/>
                <a:gd name="T69" fmla="*/ 144 h 145"/>
                <a:gd name="T70" fmla="*/ 58 w 262"/>
                <a:gd name="T71" fmla="*/ 144 h 145"/>
                <a:gd name="T72" fmla="*/ 51 w 262"/>
                <a:gd name="T73" fmla="*/ 144 h 145"/>
                <a:gd name="T74" fmla="*/ 44 w 262"/>
                <a:gd name="T75" fmla="*/ 144 h 145"/>
                <a:gd name="T76" fmla="*/ 39 w 262"/>
                <a:gd name="T77" fmla="*/ 144 h 145"/>
                <a:gd name="T78" fmla="*/ 28 w 262"/>
                <a:gd name="T79" fmla="*/ 144 h 145"/>
                <a:gd name="T80" fmla="*/ 20 w 262"/>
                <a:gd name="T81" fmla="*/ 145 h 145"/>
                <a:gd name="T82" fmla="*/ 10 w 262"/>
                <a:gd name="T83" fmla="*/ 145 h 145"/>
                <a:gd name="T84" fmla="*/ 4 w 262"/>
                <a:gd name="T85" fmla="*/ 145 h 145"/>
                <a:gd name="T86" fmla="*/ 0 w 262"/>
                <a:gd name="T87" fmla="*/ 145 h 145"/>
                <a:gd name="T88" fmla="*/ 262 w 262"/>
                <a:gd name="T89" fmla="*/ 143 h 14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5"/>
                <a:gd name="T137" fmla="*/ 262 w 262"/>
                <a:gd name="T138" fmla="*/ 145 h 14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5">
                  <a:moveTo>
                    <a:pt x="262" y="143"/>
                  </a:moveTo>
                  <a:lnTo>
                    <a:pt x="259" y="143"/>
                  </a:lnTo>
                  <a:lnTo>
                    <a:pt x="257" y="143"/>
                  </a:lnTo>
                  <a:lnTo>
                    <a:pt x="254" y="143"/>
                  </a:lnTo>
                  <a:lnTo>
                    <a:pt x="251" y="143"/>
                  </a:lnTo>
                  <a:lnTo>
                    <a:pt x="247" y="143"/>
                  </a:lnTo>
                  <a:lnTo>
                    <a:pt x="244" y="143"/>
                  </a:lnTo>
                  <a:lnTo>
                    <a:pt x="239" y="143"/>
                  </a:lnTo>
                  <a:lnTo>
                    <a:pt x="234" y="143"/>
                  </a:lnTo>
                  <a:lnTo>
                    <a:pt x="230" y="143"/>
                  </a:lnTo>
                  <a:lnTo>
                    <a:pt x="225" y="143"/>
                  </a:lnTo>
                  <a:lnTo>
                    <a:pt x="221" y="143"/>
                  </a:lnTo>
                  <a:lnTo>
                    <a:pt x="219" y="143"/>
                  </a:lnTo>
                  <a:lnTo>
                    <a:pt x="215" y="143"/>
                  </a:lnTo>
                  <a:lnTo>
                    <a:pt x="212" y="143"/>
                  </a:lnTo>
                  <a:lnTo>
                    <a:pt x="208" y="143"/>
                  </a:lnTo>
                  <a:lnTo>
                    <a:pt x="207" y="143"/>
                  </a:lnTo>
                  <a:lnTo>
                    <a:pt x="203" y="143"/>
                  </a:lnTo>
                  <a:lnTo>
                    <a:pt x="201" y="143"/>
                  </a:lnTo>
                  <a:lnTo>
                    <a:pt x="197" y="139"/>
                  </a:lnTo>
                  <a:lnTo>
                    <a:pt x="193" y="135"/>
                  </a:lnTo>
                  <a:lnTo>
                    <a:pt x="190" y="132"/>
                  </a:lnTo>
                  <a:lnTo>
                    <a:pt x="187" y="128"/>
                  </a:lnTo>
                  <a:lnTo>
                    <a:pt x="183" y="126"/>
                  </a:lnTo>
                  <a:lnTo>
                    <a:pt x="180" y="122"/>
                  </a:lnTo>
                  <a:lnTo>
                    <a:pt x="178" y="119"/>
                  </a:lnTo>
                  <a:lnTo>
                    <a:pt x="175" y="116"/>
                  </a:lnTo>
                  <a:lnTo>
                    <a:pt x="171" y="112"/>
                  </a:lnTo>
                  <a:lnTo>
                    <a:pt x="168" y="110"/>
                  </a:lnTo>
                  <a:lnTo>
                    <a:pt x="165" y="106"/>
                  </a:lnTo>
                  <a:lnTo>
                    <a:pt x="162" y="103"/>
                  </a:lnTo>
                  <a:lnTo>
                    <a:pt x="160" y="100"/>
                  </a:lnTo>
                  <a:lnTo>
                    <a:pt x="157" y="97"/>
                  </a:lnTo>
                  <a:lnTo>
                    <a:pt x="154" y="95"/>
                  </a:lnTo>
                  <a:lnTo>
                    <a:pt x="151" y="92"/>
                  </a:lnTo>
                  <a:lnTo>
                    <a:pt x="148" y="90"/>
                  </a:lnTo>
                  <a:lnTo>
                    <a:pt x="147" y="87"/>
                  </a:lnTo>
                  <a:lnTo>
                    <a:pt x="143" y="85"/>
                  </a:lnTo>
                  <a:lnTo>
                    <a:pt x="142" y="83"/>
                  </a:lnTo>
                  <a:lnTo>
                    <a:pt x="137" y="79"/>
                  </a:lnTo>
                  <a:lnTo>
                    <a:pt x="136" y="76"/>
                  </a:lnTo>
                  <a:lnTo>
                    <a:pt x="132" y="73"/>
                  </a:lnTo>
                  <a:lnTo>
                    <a:pt x="130" y="71"/>
                  </a:lnTo>
                  <a:lnTo>
                    <a:pt x="130" y="70"/>
                  </a:lnTo>
                  <a:lnTo>
                    <a:pt x="129" y="70"/>
                  </a:lnTo>
                  <a:lnTo>
                    <a:pt x="128" y="71"/>
                  </a:lnTo>
                  <a:lnTo>
                    <a:pt x="126" y="73"/>
                  </a:lnTo>
                  <a:lnTo>
                    <a:pt x="124" y="76"/>
                  </a:lnTo>
                  <a:lnTo>
                    <a:pt x="119" y="79"/>
                  </a:lnTo>
                  <a:lnTo>
                    <a:pt x="117" y="83"/>
                  </a:lnTo>
                  <a:lnTo>
                    <a:pt x="114" y="86"/>
                  </a:lnTo>
                  <a:lnTo>
                    <a:pt x="112" y="88"/>
                  </a:lnTo>
                  <a:lnTo>
                    <a:pt x="110" y="90"/>
                  </a:lnTo>
                  <a:lnTo>
                    <a:pt x="108" y="92"/>
                  </a:lnTo>
                  <a:lnTo>
                    <a:pt x="105" y="95"/>
                  </a:lnTo>
                  <a:lnTo>
                    <a:pt x="104" y="98"/>
                  </a:lnTo>
                  <a:lnTo>
                    <a:pt x="101" y="100"/>
                  </a:lnTo>
                  <a:lnTo>
                    <a:pt x="99" y="104"/>
                  </a:lnTo>
                  <a:lnTo>
                    <a:pt x="96" y="107"/>
                  </a:lnTo>
                  <a:lnTo>
                    <a:pt x="93" y="110"/>
                  </a:lnTo>
                  <a:lnTo>
                    <a:pt x="90" y="113"/>
                  </a:lnTo>
                  <a:lnTo>
                    <a:pt x="89" y="117"/>
                  </a:lnTo>
                  <a:lnTo>
                    <a:pt x="85" y="120"/>
                  </a:lnTo>
                  <a:lnTo>
                    <a:pt x="82" y="124"/>
                  </a:lnTo>
                  <a:lnTo>
                    <a:pt x="79" y="127"/>
                  </a:lnTo>
                  <a:lnTo>
                    <a:pt x="76" y="130"/>
                  </a:lnTo>
                  <a:lnTo>
                    <a:pt x="75" y="133"/>
                  </a:lnTo>
                  <a:lnTo>
                    <a:pt x="71" y="137"/>
                  </a:lnTo>
                  <a:lnTo>
                    <a:pt x="68" y="140"/>
                  </a:lnTo>
                  <a:lnTo>
                    <a:pt x="65" y="144"/>
                  </a:lnTo>
                  <a:lnTo>
                    <a:pt x="63" y="144"/>
                  </a:lnTo>
                  <a:lnTo>
                    <a:pt x="58" y="144"/>
                  </a:lnTo>
                  <a:lnTo>
                    <a:pt x="54" y="144"/>
                  </a:lnTo>
                  <a:lnTo>
                    <a:pt x="51" y="144"/>
                  </a:lnTo>
                  <a:lnTo>
                    <a:pt x="49" y="144"/>
                  </a:lnTo>
                  <a:lnTo>
                    <a:pt x="44" y="144"/>
                  </a:lnTo>
                  <a:lnTo>
                    <a:pt x="42" y="144"/>
                  </a:lnTo>
                  <a:lnTo>
                    <a:pt x="39" y="144"/>
                  </a:lnTo>
                  <a:lnTo>
                    <a:pt x="33" y="144"/>
                  </a:lnTo>
                  <a:lnTo>
                    <a:pt x="28" y="144"/>
                  </a:lnTo>
                  <a:lnTo>
                    <a:pt x="22" y="144"/>
                  </a:lnTo>
                  <a:lnTo>
                    <a:pt x="20" y="145"/>
                  </a:lnTo>
                  <a:lnTo>
                    <a:pt x="14" y="145"/>
                  </a:lnTo>
                  <a:lnTo>
                    <a:pt x="10" y="145"/>
                  </a:lnTo>
                  <a:lnTo>
                    <a:pt x="7" y="145"/>
                  </a:lnTo>
                  <a:lnTo>
                    <a:pt x="4" y="145"/>
                  </a:lnTo>
                  <a:lnTo>
                    <a:pt x="1" y="145"/>
                  </a:lnTo>
                  <a:lnTo>
                    <a:pt x="0" y="145"/>
                  </a:lnTo>
                  <a:lnTo>
                    <a:pt x="124" y="0"/>
                  </a:lnTo>
                  <a:lnTo>
                    <a:pt x="262"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81" name="Freeform 45"/>
            <p:cNvSpPr>
              <a:spLocks/>
            </p:cNvSpPr>
            <p:nvPr/>
          </p:nvSpPr>
          <p:spPr bwMode="auto">
            <a:xfrm>
              <a:off x="1434" y="1079"/>
              <a:ext cx="261" cy="145"/>
            </a:xfrm>
            <a:custGeom>
              <a:avLst/>
              <a:gdLst>
                <a:gd name="T0" fmla="*/ 260 w 261"/>
                <a:gd name="T1" fmla="*/ 142 h 145"/>
                <a:gd name="T2" fmla="*/ 253 w 261"/>
                <a:gd name="T3" fmla="*/ 142 h 145"/>
                <a:gd name="T4" fmla="*/ 247 w 261"/>
                <a:gd name="T5" fmla="*/ 142 h 145"/>
                <a:gd name="T6" fmla="*/ 239 w 261"/>
                <a:gd name="T7" fmla="*/ 142 h 145"/>
                <a:gd name="T8" fmla="*/ 230 w 261"/>
                <a:gd name="T9" fmla="*/ 142 h 145"/>
                <a:gd name="T10" fmla="*/ 219 w 261"/>
                <a:gd name="T11" fmla="*/ 142 h 145"/>
                <a:gd name="T12" fmla="*/ 208 w 261"/>
                <a:gd name="T13" fmla="*/ 142 h 145"/>
                <a:gd name="T14" fmla="*/ 199 w 261"/>
                <a:gd name="T15" fmla="*/ 139 h 145"/>
                <a:gd name="T16" fmla="*/ 192 w 261"/>
                <a:gd name="T17" fmla="*/ 132 h 145"/>
                <a:gd name="T18" fmla="*/ 186 w 261"/>
                <a:gd name="T19" fmla="*/ 126 h 145"/>
                <a:gd name="T20" fmla="*/ 179 w 261"/>
                <a:gd name="T21" fmla="*/ 118 h 145"/>
                <a:gd name="T22" fmla="*/ 172 w 261"/>
                <a:gd name="T23" fmla="*/ 112 h 145"/>
                <a:gd name="T24" fmla="*/ 165 w 261"/>
                <a:gd name="T25" fmla="*/ 106 h 145"/>
                <a:gd name="T26" fmla="*/ 160 w 261"/>
                <a:gd name="T27" fmla="*/ 100 h 145"/>
                <a:gd name="T28" fmla="*/ 154 w 261"/>
                <a:gd name="T29" fmla="*/ 94 h 145"/>
                <a:gd name="T30" fmla="*/ 150 w 261"/>
                <a:gd name="T31" fmla="*/ 89 h 145"/>
                <a:gd name="T32" fmla="*/ 144 w 261"/>
                <a:gd name="T33" fmla="*/ 84 h 145"/>
                <a:gd name="T34" fmla="*/ 139 w 261"/>
                <a:gd name="T35" fmla="*/ 78 h 145"/>
                <a:gd name="T36" fmla="*/ 132 w 261"/>
                <a:gd name="T37" fmla="*/ 72 h 145"/>
                <a:gd name="T38" fmla="*/ 131 w 261"/>
                <a:gd name="T39" fmla="*/ 69 h 145"/>
                <a:gd name="T40" fmla="*/ 128 w 261"/>
                <a:gd name="T41" fmla="*/ 70 h 145"/>
                <a:gd name="T42" fmla="*/ 124 w 261"/>
                <a:gd name="T43" fmla="*/ 75 h 145"/>
                <a:gd name="T44" fmla="*/ 117 w 261"/>
                <a:gd name="T45" fmla="*/ 82 h 145"/>
                <a:gd name="T46" fmla="*/ 113 w 261"/>
                <a:gd name="T47" fmla="*/ 87 h 145"/>
                <a:gd name="T48" fmla="*/ 110 w 261"/>
                <a:gd name="T49" fmla="*/ 92 h 145"/>
                <a:gd name="T50" fmla="*/ 104 w 261"/>
                <a:gd name="T51" fmla="*/ 97 h 145"/>
                <a:gd name="T52" fmla="*/ 99 w 261"/>
                <a:gd name="T53" fmla="*/ 104 h 145"/>
                <a:gd name="T54" fmla="*/ 95 w 261"/>
                <a:gd name="T55" fmla="*/ 110 h 145"/>
                <a:gd name="T56" fmla="*/ 89 w 261"/>
                <a:gd name="T57" fmla="*/ 116 h 145"/>
                <a:gd name="T58" fmla="*/ 83 w 261"/>
                <a:gd name="T59" fmla="*/ 123 h 145"/>
                <a:gd name="T60" fmla="*/ 76 w 261"/>
                <a:gd name="T61" fmla="*/ 130 h 145"/>
                <a:gd name="T62" fmla="*/ 71 w 261"/>
                <a:gd name="T63" fmla="*/ 136 h 145"/>
                <a:gd name="T64" fmla="*/ 67 w 261"/>
                <a:gd name="T65" fmla="*/ 144 h 145"/>
                <a:gd name="T66" fmla="*/ 58 w 261"/>
                <a:gd name="T67" fmla="*/ 144 h 145"/>
                <a:gd name="T68" fmla="*/ 52 w 261"/>
                <a:gd name="T69" fmla="*/ 144 h 145"/>
                <a:gd name="T70" fmla="*/ 46 w 261"/>
                <a:gd name="T71" fmla="*/ 144 h 145"/>
                <a:gd name="T72" fmla="*/ 39 w 261"/>
                <a:gd name="T73" fmla="*/ 144 h 145"/>
                <a:gd name="T74" fmla="*/ 28 w 261"/>
                <a:gd name="T75" fmla="*/ 144 h 145"/>
                <a:gd name="T76" fmla="*/ 18 w 261"/>
                <a:gd name="T77" fmla="*/ 145 h 145"/>
                <a:gd name="T78" fmla="*/ 10 w 261"/>
                <a:gd name="T79" fmla="*/ 145 h 145"/>
                <a:gd name="T80" fmla="*/ 4 w 261"/>
                <a:gd name="T81" fmla="*/ 145 h 145"/>
                <a:gd name="T82" fmla="*/ 0 w 261"/>
                <a:gd name="T83" fmla="*/ 145 h 145"/>
                <a:gd name="T84" fmla="*/ 261 w 261"/>
                <a:gd name="T85" fmla="*/ 142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2"/>
                  </a:moveTo>
                  <a:lnTo>
                    <a:pt x="260" y="142"/>
                  </a:lnTo>
                  <a:lnTo>
                    <a:pt x="257" y="142"/>
                  </a:lnTo>
                  <a:lnTo>
                    <a:pt x="253" y="142"/>
                  </a:lnTo>
                  <a:lnTo>
                    <a:pt x="250" y="142"/>
                  </a:lnTo>
                  <a:lnTo>
                    <a:pt x="247" y="142"/>
                  </a:lnTo>
                  <a:lnTo>
                    <a:pt x="244" y="142"/>
                  </a:lnTo>
                  <a:lnTo>
                    <a:pt x="239" y="142"/>
                  </a:lnTo>
                  <a:lnTo>
                    <a:pt x="235" y="142"/>
                  </a:lnTo>
                  <a:lnTo>
                    <a:pt x="230" y="142"/>
                  </a:lnTo>
                  <a:lnTo>
                    <a:pt x="225" y="142"/>
                  </a:lnTo>
                  <a:lnTo>
                    <a:pt x="219" y="142"/>
                  </a:lnTo>
                  <a:lnTo>
                    <a:pt x="214" y="142"/>
                  </a:lnTo>
                  <a:lnTo>
                    <a:pt x="208" y="142"/>
                  </a:lnTo>
                  <a:lnTo>
                    <a:pt x="203" y="143"/>
                  </a:lnTo>
                  <a:lnTo>
                    <a:pt x="199" y="139"/>
                  </a:lnTo>
                  <a:lnTo>
                    <a:pt x="196" y="135"/>
                  </a:lnTo>
                  <a:lnTo>
                    <a:pt x="192" y="132"/>
                  </a:lnTo>
                  <a:lnTo>
                    <a:pt x="189" y="129"/>
                  </a:lnTo>
                  <a:lnTo>
                    <a:pt x="186" y="126"/>
                  </a:lnTo>
                  <a:lnTo>
                    <a:pt x="182" y="122"/>
                  </a:lnTo>
                  <a:lnTo>
                    <a:pt x="179" y="118"/>
                  </a:lnTo>
                  <a:lnTo>
                    <a:pt x="175" y="115"/>
                  </a:lnTo>
                  <a:lnTo>
                    <a:pt x="172" y="112"/>
                  </a:lnTo>
                  <a:lnTo>
                    <a:pt x="168" y="109"/>
                  </a:lnTo>
                  <a:lnTo>
                    <a:pt x="165" y="106"/>
                  </a:lnTo>
                  <a:lnTo>
                    <a:pt x="164" y="102"/>
                  </a:lnTo>
                  <a:lnTo>
                    <a:pt x="160" y="100"/>
                  </a:lnTo>
                  <a:lnTo>
                    <a:pt x="158" y="97"/>
                  </a:lnTo>
                  <a:lnTo>
                    <a:pt x="154" y="94"/>
                  </a:lnTo>
                  <a:lnTo>
                    <a:pt x="153" y="92"/>
                  </a:lnTo>
                  <a:lnTo>
                    <a:pt x="150" y="89"/>
                  </a:lnTo>
                  <a:lnTo>
                    <a:pt x="147" y="86"/>
                  </a:lnTo>
                  <a:lnTo>
                    <a:pt x="144" y="84"/>
                  </a:lnTo>
                  <a:lnTo>
                    <a:pt x="142" y="82"/>
                  </a:lnTo>
                  <a:lnTo>
                    <a:pt x="139" y="78"/>
                  </a:lnTo>
                  <a:lnTo>
                    <a:pt x="136" y="75"/>
                  </a:lnTo>
                  <a:lnTo>
                    <a:pt x="132" y="72"/>
                  </a:lnTo>
                  <a:lnTo>
                    <a:pt x="131" y="70"/>
                  </a:lnTo>
                  <a:lnTo>
                    <a:pt x="131" y="69"/>
                  </a:lnTo>
                  <a:lnTo>
                    <a:pt x="129" y="69"/>
                  </a:lnTo>
                  <a:lnTo>
                    <a:pt x="128" y="70"/>
                  </a:lnTo>
                  <a:lnTo>
                    <a:pt x="126" y="72"/>
                  </a:lnTo>
                  <a:lnTo>
                    <a:pt x="124" y="75"/>
                  </a:lnTo>
                  <a:lnTo>
                    <a:pt x="121" y="78"/>
                  </a:lnTo>
                  <a:lnTo>
                    <a:pt x="117" y="82"/>
                  </a:lnTo>
                  <a:lnTo>
                    <a:pt x="114" y="85"/>
                  </a:lnTo>
                  <a:lnTo>
                    <a:pt x="113" y="87"/>
                  </a:lnTo>
                  <a:lnTo>
                    <a:pt x="111" y="89"/>
                  </a:lnTo>
                  <a:lnTo>
                    <a:pt x="110" y="92"/>
                  </a:lnTo>
                  <a:lnTo>
                    <a:pt x="107" y="94"/>
                  </a:lnTo>
                  <a:lnTo>
                    <a:pt x="104" y="97"/>
                  </a:lnTo>
                  <a:lnTo>
                    <a:pt x="101" y="100"/>
                  </a:lnTo>
                  <a:lnTo>
                    <a:pt x="99" y="104"/>
                  </a:lnTo>
                  <a:lnTo>
                    <a:pt x="97" y="107"/>
                  </a:lnTo>
                  <a:lnTo>
                    <a:pt x="95" y="110"/>
                  </a:lnTo>
                  <a:lnTo>
                    <a:pt x="90" y="112"/>
                  </a:lnTo>
                  <a:lnTo>
                    <a:pt x="89" y="116"/>
                  </a:lnTo>
                  <a:lnTo>
                    <a:pt x="85" y="119"/>
                  </a:lnTo>
                  <a:lnTo>
                    <a:pt x="83" y="123"/>
                  </a:lnTo>
                  <a:lnTo>
                    <a:pt x="81" y="127"/>
                  </a:lnTo>
                  <a:lnTo>
                    <a:pt x="76" y="130"/>
                  </a:lnTo>
                  <a:lnTo>
                    <a:pt x="75" y="133"/>
                  </a:lnTo>
                  <a:lnTo>
                    <a:pt x="71" y="136"/>
                  </a:lnTo>
                  <a:lnTo>
                    <a:pt x="70" y="140"/>
                  </a:lnTo>
                  <a:lnTo>
                    <a:pt x="67" y="144"/>
                  </a:lnTo>
                  <a:lnTo>
                    <a:pt x="63" y="144"/>
                  </a:lnTo>
                  <a:lnTo>
                    <a:pt x="58" y="144"/>
                  </a:lnTo>
                  <a:lnTo>
                    <a:pt x="56" y="144"/>
                  </a:lnTo>
                  <a:lnTo>
                    <a:pt x="52" y="144"/>
                  </a:lnTo>
                  <a:lnTo>
                    <a:pt x="49" y="144"/>
                  </a:lnTo>
                  <a:lnTo>
                    <a:pt x="46" y="144"/>
                  </a:lnTo>
                  <a:lnTo>
                    <a:pt x="42" y="144"/>
                  </a:lnTo>
                  <a:lnTo>
                    <a:pt x="39" y="144"/>
                  </a:lnTo>
                  <a:lnTo>
                    <a:pt x="33" y="144"/>
                  </a:lnTo>
                  <a:lnTo>
                    <a:pt x="28" y="144"/>
                  </a:lnTo>
                  <a:lnTo>
                    <a:pt x="22" y="144"/>
                  </a:lnTo>
                  <a:lnTo>
                    <a:pt x="18" y="145"/>
                  </a:lnTo>
                  <a:lnTo>
                    <a:pt x="14" y="145"/>
                  </a:lnTo>
                  <a:lnTo>
                    <a:pt x="10" y="145"/>
                  </a:lnTo>
                  <a:lnTo>
                    <a:pt x="6" y="145"/>
                  </a:lnTo>
                  <a:lnTo>
                    <a:pt x="4" y="145"/>
                  </a:lnTo>
                  <a:lnTo>
                    <a:pt x="0" y="145"/>
                  </a:lnTo>
                  <a:lnTo>
                    <a:pt x="124" y="0"/>
                  </a:lnTo>
                  <a:lnTo>
                    <a:pt x="261"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grpSp>
    </p:spTree>
    <p:extLst>
      <p:ext uri="{BB962C8B-B14F-4D97-AF65-F5344CB8AC3E}">
        <p14:creationId xmlns:p14="http://schemas.microsoft.com/office/powerpoint/2010/main" val="7773248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8" end="8"/>
                                            </p:txEl>
                                          </p:spTgt>
                                        </p:tgtEl>
                                        <p:attrNameLst>
                                          <p:attrName>style.visibility</p:attrName>
                                        </p:attrNameLst>
                                      </p:cBhvr>
                                      <p:to>
                                        <p:strVal val="visible"/>
                                      </p:to>
                                    </p:set>
                                    <p:animEffect transition="in" filter="box(in)">
                                      <p:cBhvr>
                                        <p:cTn id="12" dur="500"/>
                                        <p:tgtEl>
                                          <p:spTgt spid="2">
                                            <p:txEl>
                                              <p:pRg st="8" end="8"/>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3"/>
                                        </p:tgtEl>
                                        <p:attrNameLst>
                                          <p:attrName>style.visibility</p:attrName>
                                        </p:attrNameLst>
                                      </p:cBhvr>
                                      <p:to>
                                        <p:strVal val="visible"/>
                                      </p:to>
                                    </p:set>
                                    <p:animEffect transition="in" filter="box(in)">
                                      <p:cBhvr>
                                        <p:cTn id="17" dur="500"/>
                                        <p:tgtEl>
                                          <p:spTgt spid="12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box(in)">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box(in)">
                                      <p:cBhvr>
                                        <p:cTn id="27" dur="5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box(in)">
                                      <p:cBhvr>
                                        <p:cTn id="32" dur="500"/>
                                        <p:tgtEl>
                                          <p:spTgt spid="36"/>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box(in)">
                                      <p:cBhvr>
                                        <p:cTn id="37" dur="500"/>
                                        <p:tgtEl>
                                          <p:spTgt spid="4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box(in)">
                                      <p:cBhvr>
                                        <p:cTn id="42" dur="500"/>
                                        <p:tgtEl>
                                          <p:spTgt spid="43"/>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68"/>
                                        </p:tgtEl>
                                        <p:attrNameLst>
                                          <p:attrName>style.visibility</p:attrName>
                                        </p:attrNameLst>
                                      </p:cBhvr>
                                      <p:to>
                                        <p:strVal val="visible"/>
                                      </p:to>
                                    </p:set>
                                    <p:animEffect transition="in" filter="box(in)">
                                      <p:cBhvr>
                                        <p:cTn id="47" dur="500"/>
                                        <p:tgtEl>
                                          <p:spTgt spid="68"/>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67"/>
                                        </p:tgtEl>
                                        <p:attrNameLst>
                                          <p:attrName>style.visibility</p:attrName>
                                        </p:attrNameLst>
                                      </p:cBhvr>
                                      <p:to>
                                        <p:strVal val="visible"/>
                                      </p:to>
                                    </p:set>
                                    <p:animEffect transition="in" filter="box(in)">
                                      <p:cBhvr>
                                        <p:cTn id="52" dur="500"/>
                                        <p:tgtEl>
                                          <p:spTgt spid="67"/>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box(in)">
                                      <p:cBhvr>
                                        <p:cTn id="57" dur="500"/>
                                        <p:tgtEl>
                                          <p:spTgt spid="66"/>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69"/>
                                        </p:tgtEl>
                                        <p:attrNameLst>
                                          <p:attrName>style.visibility</p:attrName>
                                        </p:attrNameLst>
                                      </p:cBhvr>
                                      <p:to>
                                        <p:strVal val="visible"/>
                                      </p:to>
                                    </p:set>
                                    <p:animEffect transition="in" filter="box(in)">
                                      <p:cBhvr>
                                        <p:cTn id="62" dur="500"/>
                                        <p:tgtEl>
                                          <p:spTgt spid="69"/>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6"/>
                                        </p:tgtEl>
                                        <p:attrNameLst>
                                          <p:attrName>style.visibility</p:attrName>
                                        </p:attrNameLst>
                                      </p:cBhvr>
                                      <p:to>
                                        <p:strVal val="visible"/>
                                      </p:to>
                                    </p:set>
                                    <p:animEffect transition="in" filter="box(in)">
                                      <p:cBhvr>
                                        <p:cTn id="67" dur="500"/>
                                        <p:tgtEl>
                                          <p:spTgt spid="76"/>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0"/>
                                        </p:tgtEl>
                                        <p:attrNameLst>
                                          <p:attrName>style.visibility</p:attrName>
                                        </p:attrNameLst>
                                      </p:cBhvr>
                                      <p:to>
                                        <p:strVal val="visible"/>
                                      </p:to>
                                    </p:set>
                                    <p:animEffect transition="in" filter="box(in)">
                                      <p:cBhvr>
                                        <p:cTn id="72"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P spid="34" grpId="0"/>
      <p:bldP spid="35" grpId="0"/>
      <p:bldP spid="67" grpId="0"/>
      <p:bldP spid="68" grpId="0"/>
      <p:bldP spid="6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Unvan 10"/>
          <p:cNvSpPr>
            <a:spLocks noGrp="1"/>
          </p:cNvSpPr>
          <p:nvPr>
            <p:ph type="title"/>
          </p:nvPr>
        </p:nvSpPr>
        <p:spPr/>
        <p:txBody>
          <a:bodyPr/>
          <a:lstStyle/>
          <a:p>
            <a:r>
              <a:rPr lang="tr-TR" dirty="0" smtClean="0"/>
              <a:t>Yararlı ve Zararlı Üçlemeler - I</a:t>
            </a:r>
            <a:endParaRPr lang="en-US" dirty="0"/>
          </a:p>
        </p:txBody>
      </p:sp>
      <p:sp>
        <p:nvSpPr>
          <p:cNvPr id="2" name="Content Placeholder 1"/>
          <p:cNvSpPr>
            <a:spLocks noGrp="1"/>
          </p:cNvSpPr>
          <p:nvPr>
            <p:ph sz="quarter" idx="1"/>
          </p:nvPr>
        </p:nvSpPr>
        <p:spPr>
          <a:xfrm>
            <a:off x="822959" y="1845734"/>
            <a:ext cx="7543801" cy="2713565"/>
          </a:xfrm>
        </p:spPr>
        <p:txBody>
          <a:bodyPr>
            <a:normAutofit fontScale="85000" lnSpcReduction="10000"/>
          </a:bodyPr>
          <a:lstStyle/>
          <a:p>
            <a:r>
              <a:rPr lang="tr-TR" altLang="tr-TR" dirty="0" smtClean="0"/>
              <a:t>Her üçleme sorun yaratır diye bir kural yok. </a:t>
            </a:r>
          </a:p>
          <a:p>
            <a:r>
              <a:rPr lang="tr-TR" altLang="tr-TR" dirty="0" smtClean="0"/>
              <a:t>Kimi üçleme diğerlerine göre daha zararsızdır. </a:t>
            </a:r>
          </a:p>
          <a:p>
            <a:r>
              <a:rPr lang="tr-TR" altLang="tr-TR" dirty="0" smtClean="0"/>
              <a:t>Bazen geçicidir, bazen amacına uygundur ve zarara sebebiyet vermez. </a:t>
            </a:r>
          </a:p>
          <a:p>
            <a:r>
              <a:rPr lang="tr-TR" altLang="tr-TR" dirty="0" smtClean="0"/>
              <a:t>Hatta geriye baktığımızda yaratmış olduğumuz üçlemelerle dalga bile geçebiliyoruz. </a:t>
            </a:r>
          </a:p>
          <a:p>
            <a:r>
              <a:rPr lang="tr-TR" altLang="tr-TR" b="1" dirty="0" smtClean="0"/>
              <a:t>Örneğin; </a:t>
            </a:r>
            <a:r>
              <a:rPr lang="tr-TR" altLang="tr-TR" dirty="0" smtClean="0"/>
              <a:t>Aslı banka hesabında yetersiz bakiye ibaresini gördüğü zaman bankasına sinirleniyor ancak aslında siniri Mehmet’in arkadaşlarıyla toplanıp kira parasını poker oynarken kaybetmesinedir. Eşine sinirlenmektense bankaya sinirlenmek çok daha zararsız çünkü Aslı Mehmet’in yaptığına laf etse, bu sefer de Mehmet Aslı’nın </a:t>
            </a:r>
            <a:r>
              <a:rPr lang="tr-TR" altLang="tr-TR" dirty="0" err="1" smtClean="0"/>
              <a:t>fütürsüzca</a:t>
            </a:r>
            <a:r>
              <a:rPr lang="tr-TR" altLang="tr-TR" dirty="0" smtClean="0"/>
              <a:t> yaptığı alışverişi yüzüne vuracaktır.</a:t>
            </a:r>
            <a:endParaRPr lang="en-GB" altLang="tr-TR" dirty="0" smtClean="0"/>
          </a:p>
          <a:p>
            <a:endParaRPr lang="en-GB" altLang="tr-TR" dirty="0" smtClean="0"/>
          </a:p>
        </p:txBody>
      </p:sp>
      <p:pic>
        <p:nvPicPr>
          <p:cNvPr id="4" name="Picture 3" descr="zigzag.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27694" y="4927599"/>
            <a:ext cx="847725"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zigzag.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89867" y="4769380"/>
            <a:ext cx="14509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flipV="1">
            <a:off x="3725069" y="5617104"/>
            <a:ext cx="12279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4019412" y="4589461"/>
            <a:ext cx="857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400" dirty="0"/>
              <a:t>Banka</a:t>
            </a:r>
            <a:endParaRPr lang="en-GB" altLang="tr-TR" sz="1400" dirty="0"/>
          </a:p>
        </p:txBody>
      </p:sp>
      <p:sp>
        <p:nvSpPr>
          <p:cNvPr id="21" name="TextBox 20"/>
          <p:cNvSpPr txBox="1">
            <a:spLocks noChangeArrowheads="1"/>
          </p:cNvSpPr>
          <p:nvPr/>
        </p:nvSpPr>
        <p:spPr bwMode="auto">
          <a:xfrm>
            <a:off x="3061867" y="5439834"/>
            <a:ext cx="857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400" dirty="0"/>
              <a:t>Aslı</a:t>
            </a:r>
            <a:endParaRPr lang="en-GB" altLang="tr-TR" sz="1400" dirty="0"/>
          </a:p>
        </p:txBody>
      </p:sp>
      <p:sp>
        <p:nvSpPr>
          <p:cNvPr id="22" name="TextBox 21"/>
          <p:cNvSpPr txBox="1">
            <a:spLocks noChangeArrowheads="1"/>
          </p:cNvSpPr>
          <p:nvPr/>
        </p:nvSpPr>
        <p:spPr bwMode="auto">
          <a:xfrm>
            <a:off x="5176044" y="5418668"/>
            <a:ext cx="857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400" dirty="0"/>
              <a:t>Mehmet</a:t>
            </a:r>
            <a:endParaRPr lang="en-GB" altLang="tr-TR" sz="1400" dirty="0"/>
          </a:p>
        </p:txBody>
      </p:sp>
    </p:spTree>
    <p:extLst>
      <p:ext uri="{BB962C8B-B14F-4D97-AF65-F5344CB8AC3E}">
        <p14:creationId xmlns:p14="http://schemas.microsoft.com/office/powerpoint/2010/main" val="24265477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ox(in)">
                                      <p:cBhvr>
                                        <p:cTn id="27" dur="500"/>
                                        <p:tgtEl>
                                          <p:spTgt spid="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ox(in)">
                                      <p:cBhvr>
                                        <p:cTn id="32" dur="500"/>
                                        <p:tgtEl>
                                          <p:spTgt spid="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ox(in)">
                                      <p:cBhvr>
                                        <p:cTn id="37" dur="500"/>
                                        <p:tgtEl>
                                          <p:spTgt spid="2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ox(in)">
                                      <p:cBhvr>
                                        <p:cTn id="42" dur="500"/>
                                        <p:tgtEl>
                                          <p:spTgt spid="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ox(in)">
                                      <p:cBhvr>
                                        <p:cTn id="47" dur="500"/>
                                        <p:tgtEl>
                                          <p:spTgt spid="2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box(in)">
                                      <p:cBhvr>
                                        <p:cTn id="52" dur="500"/>
                                        <p:tgtEl>
                                          <p:spTgt spid="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ox(in)">
                                      <p:cBhvr>
                                        <p:cTn id="5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a:t>Yararlı ve Zararlı </a:t>
            </a:r>
            <a:r>
              <a:rPr lang="tr-TR" dirty="0" smtClean="0"/>
              <a:t>Üçlemeler - II</a:t>
            </a:r>
            <a:endParaRPr lang="en-US" dirty="0"/>
          </a:p>
        </p:txBody>
      </p:sp>
      <p:sp>
        <p:nvSpPr>
          <p:cNvPr id="2" name="Content Placeholder 1"/>
          <p:cNvSpPr>
            <a:spLocks noGrp="1"/>
          </p:cNvSpPr>
          <p:nvPr>
            <p:ph sz="quarter" idx="1"/>
          </p:nvPr>
        </p:nvSpPr>
        <p:spPr/>
        <p:txBody>
          <a:bodyPr/>
          <a:lstStyle/>
          <a:p>
            <a:r>
              <a:rPr lang="tr-TR" altLang="tr-TR" dirty="0" smtClean="0"/>
              <a:t>Üçlemeler büyük problemler de yaratabilir. </a:t>
            </a:r>
          </a:p>
          <a:p>
            <a:r>
              <a:rPr lang="tr-TR" altLang="tr-TR" dirty="0" smtClean="0"/>
              <a:t>Çok kolay bir şekilde tekrarlayıcı ve acı verici olabiliyorlar. </a:t>
            </a:r>
          </a:p>
          <a:p>
            <a:r>
              <a:rPr lang="tr-TR" altLang="tr-TR" dirty="0" smtClean="0"/>
              <a:t>Eğer Aslı, eşiyle faturaları nasıl ödeyeceğini tartışmak yerine sürekli olarak bankayı suçlamaya devam ederse, çiftin mali sorunları daha da artacak. </a:t>
            </a:r>
          </a:p>
          <a:p>
            <a:r>
              <a:rPr lang="tr-TR" altLang="tr-TR" dirty="0" smtClean="0"/>
              <a:t>Kaçmak bazen işe yarayabilir ama her zaman değil. </a:t>
            </a:r>
          </a:p>
          <a:p>
            <a:r>
              <a:rPr lang="tr-TR" altLang="tr-TR" dirty="0" smtClean="0"/>
              <a:t>Eğer gerçek sorunlarımızı tanımlamazsak, o zaman da çözemeyiz.</a:t>
            </a:r>
            <a:endParaRPr lang="en-GB" altLang="tr-TR" dirty="0" smtClean="0"/>
          </a:p>
          <a:p>
            <a:endParaRPr lang="en-GB" altLang="tr-TR" dirty="0" smtClean="0"/>
          </a:p>
        </p:txBody>
      </p:sp>
    </p:spTree>
    <p:extLst>
      <p:ext uri="{BB962C8B-B14F-4D97-AF65-F5344CB8AC3E}">
        <p14:creationId xmlns:p14="http://schemas.microsoft.com/office/powerpoint/2010/main" val="2135820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ox(in)">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Koalisyonları Tanıma</a:t>
            </a:r>
            <a:endParaRPr lang="en-US" dirty="0"/>
          </a:p>
        </p:txBody>
      </p:sp>
      <p:sp>
        <p:nvSpPr>
          <p:cNvPr id="3" name="İçerik Yer Tutucusu 2"/>
          <p:cNvSpPr>
            <a:spLocks noGrp="1"/>
          </p:cNvSpPr>
          <p:nvPr>
            <p:ph idx="1"/>
          </p:nvPr>
        </p:nvSpPr>
        <p:spPr/>
        <p:txBody>
          <a:bodyPr>
            <a:normAutofit fontScale="92500" lnSpcReduction="20000"/>
          </a:bodyPr>
          <a:lstStyle/>
          <a:p>
            <a:r>
              <a:rPr lang="tr-TR" sz="2400" dirty="0" smtClean="0"/>
              <a:t>Koalisyonlar ailenin iki üyesi arasında kurulan ittifaklardır. Bunlar; birbirleriyle aynı fikirde olan veya birbirlerini etkin bir biçimde destekleyen iki kişi örneğinde olduğu gibi açık ya da sadece ara sıra kullanılan göz teması ya da sözel olmayan mesajlarla fark edilebilen türden örtük koalisyonlar olabilir.</a:t>
            </a:r>
          </a:p>
          <a:p>
            <a:r>
              <a:rPr lang="tr-TR" sz="2400" b="1" dirty="0" smtClean="0"/>
              <a:t>Örneğin;</a:t>
            </a:r>
            <a:r>
              <a:rPr lang="tr-TR" sz="2400" dirty="0" smtClean="0"/>
              <a:t> anne ve kız çocuğunun babaya karşı, iki çocuğun bir üçüncü kardeşe karşı koalisyon kurması</a:t>
            </a:r>
            <a:endParaRPr lang="tr-TR" sz="2400" dirty="0"/>
          </a:p>
          <a:p>
            <a:r>
              <a:rPr lang="tr-TR" sz="2400" dirty="0" smtClean="0"/>
              <a:t>Koalisyonlar, güçsüz görünen birini korumak ya da gruptan bir kişiyi dışlamak için kullanılabilir.</a:t>
            </a:r>
          </a:p>
          <a:p>
            <a:r>
              <a:rPr lang="tr-TR" sz="2400" dirty="0" smtClean="0"/>
              <a:t>Koalisyonlar sınırları belirler, bundan dolayı aile dinamikleri üzerinde güçlü etkisi vardır.</a:t>
            </a:r>
          </a:p>
          <a:p>
            <a:r>
              <a:rPr lang="tr-TR" sz="2400" u="sng" dirty="0" err="1" smtClean="0"/>
              <a:t>Minuchin</a:t>
            </a:r>
            <a:r>
              <a:rPr lang="tr-TR" sz="2400" u="sng" dirty="0" smtClean="0"/>
              <a:t> (1974), ailenin düzgün işleyebilmesi için alt sistemlerin sınırlarının açık olması gerektiğini belirtir.</a:t>
            </a:r>
            <a:r>
              <a:rPr lang="tr-TR" sz="2400" dirty="0" smtClean="0"/>
              <a:t> </a:t>
            </a:r>
            <a:endParaRPr lang="en-US" sz="2400" dirty="0"/>
          </a:p>
        </p:txBody>
      </p:sp>
    </p:spTree>
    <p:extLst>
      <p:ext uri="{BB962C8B-B14F-4D97-AF65-F5344CB8AC3E}">
        <p14:creationId xmlns:p14="http://schemas.microsoft.com/office/powerpoint/2010/main" val="2147224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Uzlaşı ve Çatışma Yönetimi</a:t>
            </a:r>
            <a:endParaRPr lang="en-US" dirty="0"/>
          </a:p>
        </p:txBody>
      </p:sp>
      <p:sp>
        <p:nvSpPr>
          <p:cNvPr id="3" name="İçerik Yer Tutucusu 2"/>
          <p:cNvSpPr>
            <a:spLocks noGrp="1"/>
          </p:cNvSpPr>
          <p:nvPr>
            <p:ph idx="1"/>
          </p:nvPr>
        </p:nvSpPr>
        <p:spPr/>
        <p:txBody>
          <a:bodyPr>
            <a:normAutofit lnSpcReduction="10000"/>
          </a:bodyPr>
          <a:lstStyle/>
          <a:p>
            <a:r>
              <a:rPr lang="tr-TR" dirty="0" smtClean="0"/>
              <a:t>Evlilik içi çatışma        Sağlığın kötüleşmesi, ayrılık, boşanma</a:t>
            </a:r>
          </a:p>
          <a:p>
            <a:r>
              <a:rPr lang="tr-TR" dirty="0" smtClean="0"/>
              <a:t>Aileye yönelik psikolojik danışmada uzlaşı hem süreçle ilgili hem de aileyle ilgili konuları ele alan devamlı bir süreçtir. Psikolojik danışma ortamı, psikolojik danışmanın aile uzlaşı becerilerini gözlemlemesi ve ailenin iletişim ve uzlaştırma oluşturmakta kullanabileceği stratejileri kazandırmasında ideal bir ortamdır. </a:t>
            </a:r>
          </a:p>
          <a:p>
            <a:r>
              <a:rPr lang="tr-TR" dirty="0" smtClean="0"/>
              <a:t>Etkili iletişim becerilerinin ve çatışma çözme becerilerinin öğretilmesi</a:t>
            </a:r>
          </a:p>
          <a:p>
            <a:pPr>
              <a:buFont typeface="Wingdings" panose="05000000000000000000" pitchFamily="2" charset="2"/>
              <a:buChar char="Ø"/>
            </a:pPr>
            <a:r>
              <a:rPr lang="tr-TR" dirty="0"/>
              <a:t> </a:t>
            </a:r>
            <a:r>
              <a:rPr lang="tr-TR" dirty="0" err="1" smtClean="0"/>
              <a:t>Gottman</a:t>
            </a:r>
            <a:r>
              <a:rPr lang="tr-TR" dirty="0" smtClean="0"/>
              <a:t> ve ark. (1976) tarafından geliştirilen uzlaşı becerilerini geliştirmeye yönelik bir alıştırma:</a:t>
            </a:r>
          </a:p>
          <a:p>
            <a:pPr lvl="1">
              <a:buFont typeface="Wingdings" panose="05000000000000000000" pitchFamily="2" charset="2"/>
              <a:buChar char="Ø"/>
            </a:pPr>
            <a:r>
              <a:rPr lang="tr-TR" dirty="0" smtClean="0"/>
              <a:t>Şikayet zamanı</a:t>
            </a:r>
          </a:p>
          <a:p>
            <a:pPr lvl="1">
              <a:buFont typeface="Wingdings" panose="05000000000000000000" pitchFamily="2" charset="2"/>
              <a:buChar char="Ø"/>
            </a:pPr>
            <a:r>
              <a:rPr lang="tr-TR" dirty="0" smtClean="0"/>
              <a:t>Gündem oluşturma</a:t>
            </a:r>
          </a:p>
          <a:p>
            <a:pPr lvl="1">
              <a:buFont typeface="Wingdings" panose="05000000000000000000" pitchFamily="2" charset="2"/>
              <a:buChar char="Ø"/>
            </a:pPr>
            <a:r>
              <a:rPr lang="tr-TR" dirty="0" smtClean="0"/>
              <a:t>Problem çözme </a:t>
            </a:r>
            <a:endParaRPr lang="en-US" dirty="0"/>
          </a:p>
        </p:txBody>
      </p:sp>
      <p:sp>
        <p:nvSpPr>
          <p:cNvPr id="4" name="Sağ Ok 3"/>
          <p:cNvSpPr/>
          <p:nvPr/>
        </p:nvSpPr>
        <p:spPr>
          <a:xfrm>
            <a:off x="2743200" y="1905000"/>
            <a:ext cx="228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4461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Aile Yapısını Değiştirme</a:t>
            </a:r>
            <a:endParaRPr lang="en-US" dirty="0"/>
          </a:p>
        </p:txBody>
      </p:sp>
      <p:sp>
        <p:nvSpPr>
          <p:cNvPr id="3" name="İçerik Yer Tutucusu 2"/>
          <p:cNvSpPr>
            <a:spLocks noGrp="1"/>
          </p:cNvSpPr>
          <p:nvPr>
            <p:ph idx="1"/>
          </p:nvPr>
        </p:nvSpPr>
        <p:spPr/>
        <p:txBody>
          <a:bodyPr>
            <a:normAutofit lnSpcReduction="10000"/>
          </a:bodyPr>
          <a:lstStyle/>
          <a:p>
            <a:r>
              <a:rPr lang="tr-TR" dirty="0" smtClean="0"/>
              <a:t>Aile yapısı; etkileşim örüntülerine, bu örüntüleri desteklemek üzere ortaya çıkan kural ve rollere, kural ve roller sonucunda oluşan ittifaklara denir. </a:t>
            </a:r>
          </a:p>
          <a:p>
            <a:r>
              <a:rPr lang="tr-TR" dirty="0" smtClean="0"/>
              <a:t>Alt sistemler: Önce </a:t>
            </a:r>
            <a:r>
              <a:rPr lang="tr-TR" u="sng" dirty="0" smtClean="0"/>
              <a:t>evlilik alt sistemi</a:t>
            </a:r>
            <a:r>
              <a:rPr lang="tr-TR" dirty="0" smtClean="0"/>
              <a:t>, çocukların doğması ile birlikte </a:t>
            </a:r>
            <a:r>
              <a:rPr lang="tr-TR" u="sng" dirty="0" smtClean="0"/>
              <a:t>ebeveyn alt sistemi </a:t>
            </a:r>
            <a:r>
              <a:rPr lang="tr-TR" dirty="0" smtClean="0"/>
              <a:t>oluşur.</a:t>
            </a:r>
          </a:p>
          <a:p>
            <a:r>
              <a:rPr lang="tr-TR" dirty="0" smtClean="0"/>
              <a:t>Alt sistemleri ayıran sınırlar</a:t>
            </a:r>
          </a:p>
          <a:p>
            <a:pPr>
              <a:buFont typeface="Wingdings" panose="05000000000000000000" pitchFamily="2" charset="2"/>
              <a:buChar char="Ø"/>
            </a:pPr>
            <a:r>
              <a:rPr lang="tr-TR" dirty="0" smtClean="0"/>
              <a:t> </a:t>
            </a:r>
            <a:r>
              <a:rPr lang="tr-TR" b="1" dirty="0" smtClean="0"/>
              <a:t>Aile Yapısı </a:t>
            </a:r>
            <a:r>
              <a:rPr lang="tr-TR" b="1" dirty="0"/>
              <a:t>Ü</a:t>
            </a:r>
            <a:r>
              <a:rPr lang="tr-TR" b="1" dirty="0" smtClean="0"/>
              <a:t>zerinde Çalışma</a:t>
            </a:r>
            <a:endParaRPr lang="tr-TR" b="1" dirty="0"/>
          </a:p>
          <a:p>
            <a:pPr lvl="1">
              <a:buFont typeface="Wingdings" panose="05000000000000000000" pitchFamily="2" charset="2"/>
              <a:buChar char="Ø"/>
            </a:pPr>
            <a:r>
              <a:rPr lang="tr-TR" dirty="0" smtClean="0"/>
              <a:t>Aileye katılım, ilk ilişkinin kurulması</a:t>
            </a:r>
          </a:p>
          <a:p>
            <a:pPr lvl="1">
              <a:buFont typeface="Wingdings" panose="05000000000000000000" pitchFamily="2" charset="2"/>
              <a:buChar char="Ø"/>
            </a:pPr>
            <a:r>
              <a:rPr lang="tr-TR" dirty="0" smtClean="0"/>
              <a:t>Etkileşim oluşturma ve bunları gözlemleme</a:t>
            </a:r>
          </a:p>
          <a:p>
            <a:pPr lvl="1">
              <a:buFont typeface="Wingdings" panose="05000000000000000000" pitchFamily="2" charset="2"/>
              <a:buChar char="Ø"/>
            </a:pPr>
            <a:r>
              <a:rPr lang="tr-TR" dirty="0" smtClean="0"/>
              <a:t>Aile yapısını teşhis etme</a:t>
            </a:r>
          </a:p>
          <a:p>
            <a:pPr lvl="1">
              <a:buFont typeface="Wingdings" panose="05000000000000000000" pitchFamily="2" charset="2"/>
              <a:buChar char="Ø"/>
            </a:pPr>
            <a:r>
              <a:rPr lang="tr-TR" dirty="0" smtClean="0"/>
              <a:t>Etkileşimleri belirleme ve değiştirme</a:t>
            </a:r>
          </a:p>
          <a:p>
            <a:pPr lvl="1">
              <a:buFont typeface="Wingdings" panose="05000000000000000000" pitchFamily="2" charset="2"/>
              <a:buChar char="Ø"/>
            </a:pPr>
            <a:r>
              <a:rPr lang="tr-TR" dirty="0" smtClean="0"/>
              <a:t>Sınırları yeniden yapılandırma</a:t>
            </a:r>
          </a:p>
          <a:p>
            <a:endParaRPr lang="en-US" dirty="0"/>
          </a:p>
        </p:txBody>
      </p:sp>
    </p:spTree>
    <p:extLst>
      <p:ext uri="{BB962C8B-B14F-4D97-AF65-F5344CB8AC3E}">
        <p14:creationId xmlns:p14="http://schemas.microsoft.com/office/powerpoint/2010/main" val="101067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Etkileşimsel Müdahaleler</a:t>
            </a:r>
            <a:endParaRPr lang="en-US" dirty="0"/>
          </a:p>
        </p:txBody>
      </p:sp>
      <p:sp>
        <p:nvSpPr>
          <p:cNvPr id="3" name="İçerik Yer Tutucusu 2"/>
          <p:cNvSpPr>
            <a:spLocks noGrp="1"/>
          </p:cNvSpPr>
          <p:nvPr>
            <p:ph idx="1"/>
          </p:nvPr>
        </p:nvSpPr>
        <p:spPr/>
        <p:txBody>
          <a:bodyPr>
            <a:normAutofit fontScale="92500" lnSpcReduction="10000"/>
          </a:bodyPr>
          <a:lstStyle/>
          <a:p>
            <a:pPr>
              <a:buFont typeface="Wingdings" panose="05000000000000000000" pitchFamily="2" charset="2"/>
              <a:buChar char="v"/>
            </a:pPr>
            <a:r>
              <a:rPr lang="tr-TR" dirty="0" smtClean="0"/>
              <a:t> Aile </a:t>
            </a:r>
            <a:r>
              <a:rPr lang="tr-TR" dirty="0" err="1" smtClean="0"/>
              <a:t>Genogramı</a:t>
            </a:r>
            <a:endParaRPr lang="tr-TR" dirty="0" smtClean="0"/>
          </a:p>
          <a:p>
            <a:pPr>
              <a:buFont typeface="Wingdings" panose="05000000000000000000" pitchFamily="2" charset="2"/>
              <a:buChar char="v"/>
            </a:pPr>
            <a:r>
              <a:rPr lang="tr-TR" dirty="0"/>
              <a:t> </a:t>
            </a:r>
            <a:r>
              <a:rPr lang="tr-TR" dirty="0" smtClean="0"/>
              <a:t>Aile Heykeli (</a:t>
            </a:r>
            <a:r>
              <a:rPr lang="tr-TR" dirty="0" err="1" smtClean="0"/>
              <a:t>Family</a:t>
            </a:r>
            <a:r>
              <a:rPr lang="tr-TR" dirty="0" smtClean="0"/>
              <a:t> </a:t>
            </a:r>
            <a:r>
              <a:rPr lang="tr-TR" dirty="0" err="1" smtClean="0"/>
              <a:t>Sculpture</a:t>
            </a:r>
            <a:r>
              <a:rPr lang="tr-TR" dirty="0" smtClean="0"/>
              <a:t>)</a:t>
            </a:r>
          </a:p>
          <a:p>
            <a:pPr>
              <a:buFont typeface="Wingdings" panose="05000000000000000000" pitchFamily="2" charset="2"/>
              <a:buChar char="v"/>
            </a:pPr>
            <a:r>
              <a:rPr lang="tr-TR" dirty="0"/>
              <a:t> </a:t>
            </a:r>
            <a:r>
              <a:rPr lang="tr-TR" dirty="0" smtClean="0"/>
              <a:t>Güçlendirme (</a:t>
            </a:r>
            <a:r>
              <a:rPr lang="tr-TR" dirty="0" err="1" smtClean="0"/>
              <a:t>Intensification</a:t>
            </a:r>
            <a:r>
              <a:rPr lang="tr-TR" dirty="0" smtClean="0"/>
              <a:t>)</a:t>
            </a:r>
          </a:p>
          <a:p>
            <a:pPr>
              <a:buFont typeface="Wingdings" panose="05000000000000000000" pitchFamily="2" charset="2"/>
              <a:buChar char="v"/>
            </a:pPr>
            <a:r>
              <a:rPr lang="tr-TR" dirty="0"/>
              <a:t> </a:t>
            </a:r>
            <a:r>
              <a:rPr lang="tr-TR" dirty="0" smtClean="0"/>
              <a:t>Yüzleştirme (</a:t>
            </a:r>
            <a:r>
              <a:rPr lang="tr-TR" dirty="0" err="1" smtClean="0"/>
              <a:t>Confrontation</a:t>
            </a:r>
            <a:r>
              <a:rPr lang="tr-TR" dirty="0" smtClean="0"/>
              <a:t>)</a:t>
            </a:r>
          </a:p>
          <a:p>
            <a:pPr>
              <a:buFont typeface="Wingdings" panose="05000000000000000000" pitchFamily="2" charset="2"/>
              <a:buChar char="v"/>
            </a:pPr>
            <a:r>
              <a:rPr lang="tr-TR" dirty="0"/>
              <a:t> </a:t>
            </a:r>
            <a:r>
              <a:rPr lang="tr-TR" dirty="0" smtClean="0"/>
              <a:t>Aile Sınırlarını Yeniden Yapılandırma (</a:t>
            </a:r>
            <a:r>
              <a:rPr lang="tr-TR" dirty="0" err="1" smtClean="0"/>
              <a:t>Reconstructing</a:t>
            </a:r>
            <a:r>
              <a:rPr lang="tr-TR" dirty="0" smtClean="0"/>
              <a:t> </a:t>
            </a:r>
            <a:r>
              <a:rPr lang="tr-TR" dirty="0" err="1"/>
              <a:t>F</a:t>
            </a:r>
            <a:r>
              <a:rPr lang="tr-TR" dirty="0" err="1" smtClean="0"/>
              <a:t>amily</a:t>
            </a:r>
            <a:r>
              <a:rPr lang="tr-TR" dirty="0" smtClean="0"/>
              <a:t> </a:t>
            </a:r>
            <a:r>
              <a:rPr lang="tr-TR" dirty="0" err="1"/>
              <a:t>B</a:t>
            </a:r>
            <a:r>
              <a:rPr lang="tr-TR" dirty="0" err="1" smtClean="0"/>
              <a:t>oundries</a:t>
            </a:r>
            <a:r>
              <a:rPr lang="tr-TR" dirty="0" smtClean="0"/>
              <a:t>)</a:t>
            </a:r>
          </a:p>
          <a:p>
            <a:pPr>
              <a:buFont typeface="Wingdings" panose="05000000000000000000" pitchFamily="2" charset="2"/>
              <a:buChar char="v"/>
            </a:pPr>
            <a:r>
              <a:rPr lang="tr-TR" dirty="0"/>
              <a:t> </a:t>
            </a:r>
            <a:r>
              <a:rPr lang="tr-TR" dirty="0" smtClean="0"/>
              <a:t>Üçlemelerle Başa Çıkma (</a:t>
            </a:r>
            <a:r>
              <a:rPr lang="tr-TR" dirty="0" err="1" smtClean="0"/>
              <a:t>Dealing</a:t>
            </a:r>
            <a:r>
              <a:rPr lang="tr-TR" dirty="0" smtClean="0"/>
              <a:t> </a:t>
            </a:r>
            <a:r>
              <a:rPr lang="tr-TR" dirty="0" err="1" smtClean="0"/>
              <a:t>with</a:t>
            </a:r>
            <a:r>
              <a:rPr lang="tr-TR" dirty="0" smtClean="0"/>
              <a:t> </a:t>
            </a:r>
            <a:r>
              <a:rPr lang="tr-TR" dirty="0" err="1" smtClean="0"/>
              <a:t>Triangulation</a:t>
            </a:r>
            <a:r>
              <a:rPr lang="tr-TR" dirty="0" smtClean="0"/>
              <a:t>)</a:t>
            </a:r>
          </a:p>
          <a:p>
            <a:pPr>
              <a:buFont typeface="Wingdings" panose="05000000000000000000" pitchFamily="2" charset="2"/>
              <a:buChar char="v"/>
            </a:pPr>
            <a:r>
              <a:rPr lang="tr-TR" dirty="0"/>
              <a:t> </a:t>
            </a:r>
            <a:r>
              <a:rPr lang="tr-TR" smtClean="0"/>
              <a:t>Yeniden Biçimlendirme </a:t>
            </a:r>
            <a:r>
              <a:rPr lang="tr-TR" dirty="0" smtClean="0"/>
              <a:t>(</a:t>
            </a:r>
            <a:r>
              <a:rPr lang="tr-TR" dirty="0" err="1" smtClean="0"/>
              <a:t>Reframing</a:t>
            </a:r>
            <a:r>
              <a:rPr lang="tr-TR" dirty="0" smtClean="0"/>
              <a:t>)</a:t>
            </a:r>
          </a:p>
          <a:p>
            <a:pPr>
              <a:buFont typeface="Wingdings" panose="05000000000000000000" pitchFamily="2" charset="2"/>
              <a:buChar char="v"/>
            </a:pPr>
            <a:r>
              <a:rPr lang="tr-TR" dirty="0"/>
              <a:t> </a:t>
            </a:r>
            <a:r>
              <a:rPr lang="tr-TR" dirty="0" smtClean="0"/>
              <a:t>Yönerge Verme (</a:t>
            </a:r>
            <a:r>
              <a:rPr lang="tr-TR" dirty="0" err="1" smtClean="0"/>
              <a:t>Giving</a:t>
            </a:r>
            <a:r>
              <a:rPr lang="tr-TR" dirty="0" smtClean="0"/>
              <a:t> </a:t>
            </a:r>
            <a:r>
              <a:rPr lang="tr-TR" dirty="0" err="1" smtClean="0"/>
              <a:t>Directives</a:t>
            </a:r>
            <a:r>
              <a:rPr lang="tr-TR" dirty="0" smtClean="0"/>
              <a:t>)</a:t>
            </a:r>
          </a:p>
          <a:p>
            <a:pPr>
              <a:buFont typeface="Wingdings" panose="05000000000000000000" pitchFamily="2" charset="2"/>
              <a:buChar char="v"/>
            </a:pPr>
            <a:r>
              <a:rPr lang="tr-TR" dirty="0" smtClean="0"/>
              <a:t> Çelişki (Paradoks)</a:t>
            </a:r>
          </a:p>
          <a:p>
            <a:pPr>
              <a:buFont typeface="Wingdings" panose="05000000000000000000" pitchFamily="2" charset="2"/>
              <a:buChar char="v"/>
            </a:pPr>
            <a:r>
              <a:rPr lang="tr-TR" dirty="0" smtClean="0"/>
              <a:t> Belirti Reçetesi (</a:t>
            </a:r>
            <a:r>
              <a:rPr lang="tr-TR" dirty="0" err="1" smtClean="0"/>
              <a:t>Symptom</a:t>
            </a:r>
            <a:r>
              <a:rPr lang="tr-TR" dirty="0" smtClean="0"/>
              <a:t> </a:t>
            </a:r>
            <a:r>
              <a:rPr lang="tr-TR" dirty="0" err="1" smtClean="0"/>
              <a:t>Prescription</a:t>
            </a:r>
            <a:r>
              <a:rPr lang="tr-TR" dirty="0" smtClean="0"/>
              <a:t>)</a:t>
            </a:r>
            <a:endParaRPr lang="en-US" dirty="0"/>
          </a:p>
        </p:txBody>
      </p:sp>
    </p:spTree>
    <p:extLst>
      <p:ext uri="{BB962C8B-B14F-4D97-AF65-F5344CB8AC3E}">
        <p14:creationId xmlns:p14="http://schemas.microsoft.com/office/powerpoint/2010/main" val="395921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8200" y="2209800"/>
            <a:ext cx="7543800" cy="1450757"/>
          </a:xfrm>
        </p:spPr>
        <p:txBody>
          <a:bodyPr/>
          <a:lstStyle/>
          <a:p>
            <a:r>
              <a:rPr lang="tr-TR" dirty="0" smtClean="0"/>
              <a:t>Örnek Müdahaleler</a:t>
            </a:r>
            <a:endParaRPr lang="en-US" dirty="0"/>
          </a:p>
        </p:txBody>
      </p:sp>
    </p:spTree>
    <p:extLst>
      <p:ext uri="{BB962C8B-B14F-4D97-AF65-F5344CB8AC3E}">
        <p14:creationId xmlns:p14="http://schemas.microsoft.com/office/powerpoint/2010/main" val="1028025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Aile </a:t>
            </a:r>
            <a:r>
              <a:rPr lang="tr-TR" dirty="0" err="1" smtClean="0"/>
              <a:t>Genogramı</a:t>
            </a:r>
            <a:endParaRPr lang="en-US" dirty="0"/>
          </a:p>
        </p:txBody>
      </p:sp>
      <p:sp>
        <p:nvSpPr>
          <p:cNvPr id="3" name="İçerik Yer Tutucusu 2"/>
          <p:cNvSpPr>
            <a:spLocks noGrp="1"/>
          </p:cNvSpPr>
          <p:nvPr>
            <p:ph idx="1"/>
          </p:nvPr>
        </p:nvSpPr>
        <p:spPr/>
        <p:txBody>
          <a:bodyPr>
            <a:normAutofit fontScale="92500" lnSpcReduction="20000"/>
          </a:bodyPr>
          <a:lstStyle/>
          <a:p>
            <a:r>
              <a:rPr lang="tr-TR" altLang="tr-TR" sz="1900" dirty="0" smtClean="0"/>
              <a:t>Ailenin kendi nesiller arası yapısını tanımasına yardımcı olmayı amaçlar. Görsel </a:t>
            </a:r>
            <a:r>
              <a:rPr lang="tr-TR" altLang="tr-TR" sz="1900" dirty="0"/>
              <a:t>olarak bir kişinin en az üç </a:t>
            </a:r>
            <a:r>
              <a:rPr lang="tr-TR" altLang="tr-TR" sz="1900" dirty="0" smtClean="0"/>
              <a:t>nesli </a:t>
            </a:r>
            <a:r>
              <a:rPr lang="tr-TR" altLang="tr-TR" sz="1900" dirty="0"/>
              <a:t>kapsayan aile ağacının şekillerle şemalarla ve kelimelerle ortaya konulan tablosudur.</a:t>
            </a:r>
          </a:p>
          <a:p>
            <a:r>
              <a:rPr lang="tr-TR" altLang="tr-TR" sz="1900" dirty="0" err="1"/>
              <a:t>Genogramlar</a:t>
            </a:r>
            <a:r>
              <a:rPr lang="tr-TR" altLang="tr-TR" sz="1900" dirty="0"/>
              <a:t> insanların bilgi toplamalarına, hipotez oluşturmalarına ve ilişki değişikliklerini tarihsel ve güncel açıdan takip etmelerini sağlar.</a:t>
            </a:r>
          </a:p>
          <a:p>
            <a:r>
              <a:rPr lang="tr-TR" altLang="tr-TR" sz="1900" dirty="0" err="1" smtClean="0"/>
              <a:t>Bowen</a:t>
            </a:r>
            <a:r>
              <a:rPr lang="tr-TR" altLang="tr-TR" sz="1900" dirty="0" smtClean="0"/>
              <a:t> </a:t>
            </a:r>
            <a:r>
              <a:rPr lang="tr-TR" altLang="tr-TR" sz="1900" dirty="0"/>
              <a:t>Aile Terapisi insanlara aile ağaçlarında gidebildikleri kadar geri ve çıkabildikleri kadar yükseğe çıkmalarını önerir ve </a:t>
            </a:r>
            <a:r>
              <a:rPr lang="tr-TR" altLang="tr-TR" sz="1900" dirty="0" smtClean="0"/>
              <a:t>örüntü </a:t>
            </a:r>
            <a:r>
              <a:rPr lang="tr-TR" altLang="tr-TR" sz="1900" dirty="0"/>
              <a:t>aramalarını ister.</a:t>
            </a:r>
          </a:p>
          <a:p>
            <a:r>
              <a:rPr lang="tr-TR" altLang="tr-TR" sz="1900" dirty="0"/>
              <a:t>Bu süreç duysal tepkiden net bir </a:t>
            </a:r>
            <a:r>
              <a:rPr lang="tr-TR" altLang="tr-TR" sz="1900" dirty="0" err="1"/>
              <a:t>bilişselliğe</a:t>
            </a:r>
            <a:r>
              <a:rPr lang="tr-TR" altLang="tr-TR" sz="1900" dirty="0"/>
              <a:t> doğru değişimi teşvik eder.</a:t>
            </a:r>
          </a:p>
          <a:p>
            <a:r>
              <a:rPr lang="tr-TR" altLang="tr-TR" sz="1900" dirty="0" err="1"/>
              <a:t>Genogramda</a:t>
            </a:r>
            <a:r>
              <a:rPr lang="tr-TR" altLang="tr-TR" sz="1900" dirty="0"/>
              <a:t> elde edilen verilerden taranan bilgiler:</a:t>
            </a:r>
          </a:p>
          <a:p>
            <a:pPr lvl="1"/>
            <a:r>
              <a:rPr lang="tr-TR" altLang="tr-TR" sz="1900" dirty="0"/>
              <a:t>“tekrarlayıcı </a:t>
            </a:r>
            <a:r>
              <a:rPr lang="tr-TR" altLang="tr-TR" sz="1900" dirty="0" smtClean="0"/>
              <a:t>örüntüler” </a:t>
            </a:r>
            <a:r>
              <a:rPr lang="tr-TR" altLang="tr-TR" sz="1900" dirty="0"/>
              <a:t>– üçgenler, kopukluklar, koalisyonlar</a:t>
            </a:r>
          </a:p>
          <a:p>
            <a:pPr lvl="1"/>
            <a:r>
              <a:rPr lang="tr-TR" altLang="tr-TR" sz="1900" dirty="0"/>
              <a:t>“tesadüfler” – aile üyelerinin erken yaşta ölmeleri ya da semptom başlama yaşı</a:t>
            </a:r>
          </a:p>
          <a:p>
            <a:pPr lvl="1"/>
            <a:r>
              <a:rPr lang="tr-TR" altLang="tr-TR" sz="1900" dirty="0"/>
              <a:t>“değişimin hayat döngüsü üzerindeki etkisi” – beklenmedik olaylar (evlilik, ölüm, çocuk doğumu gibi).</a:t>
            </a:r>
            <a:endParaRPr lang="en-GB" altLang="tr-TR" sz="1900" dirty="0"/>
          </a:p>
          <a:p>
            <a:endParaRPr lang="en-US" dirty="0"/>
          </a:p>
        </p:txBody>
      </p:sp>
    </p:spTree>
    <p:extLst>
      <p:ext uri="{BB962C8B-B14F-4D97-AF65-F5344CB8AC3E}">
        <p14:creationId xmlns:p14="http://schemas.microsoft.com/office/powerpoint/2010/main" val="848461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295400" y="3810000"/>
            <a:ext cx="7145681" cy="2300287"/>
          </a:xfrm>
          <a:prstGeom prst="rect">
            <a:avLst/>
          </a:prstGeom>
        </p:spPr>
      </p:pic>
      <p:pic>
        <p:nvPicPr>
          <p:cNvPr id="5" name="Resim 4"/>
          <p:cNvPicPr>
            <a:picLocks noChangeAspect="1"/>
          </p:cNvPicPr>
          <p:nvPr/>
        </p:nvPicPr>
        <p:blipFill>
          <a:blip r:embed="rId3"/>
          <a:stretch>
            <a:fillRect/>
          </a:stretch>
        </p:blipFill>
        <p:spPr>
          <a:xfrm>
            <a:off x="533400" y="1638630"/>
            <a:ext cx="8229600" cy="2018970"/>
          </a:xfrm>
          <a:prstGeom prst="rect">
            <a:avLst/>
          </a:prstGeom>
        </p:spPr>
      </p:pic>
      <p:sp>
        <p:nvSpPr>
          <p:cNvPr id="6" name="Metin kutusu 5"/>
          <p:cNvSpPr txBox="1"/>
          <p:nvPr/>
        </p:nvSpPr>
        <p:spPr>
          <a:xfrm>
            <a:off x="1524000" y="801469"/>
            <a:ext cx="5791200" cy="769441"/>
          </a:xfrm>
          <a:prstGeom prst="rect">
            <a:avLst/>
          </a:prstGeom>
          <a:noFill/>
        </p:spPr>
        <p:txBody>
          <a:bodyPr wrap="square" rtlCol="0">
            <a:spAutoFit/>
          </a:bodyPr>
          <a:lstStyle/>
          <a:p>
            <a:pPr algn="ctr"/>
            <a:r>
              <a:rPr lang="tr-TR" sz="4400" dirty="0" err="1" smtClean="0"/>
              <a:t>Genogram</a:t>
            </a:r>
            <a:r>
              <a:rPr lang="tr-TR" sz="4400" dirty="0" smtClean="0"/>
              <a:t> Sembolleri</a:t>
            </a:r>
            <a:endParaRPr lang="en-US" sz="4400" dirty="0"/>
          </a:p>
        </p:txBody>
      </p:sp>
    </p:spTree>
    <p:extLst>
      <p:ext uri="{BB962C8B-B14F-4D97-AF65-F5344CB8AC3E}">
        <p14:creationId xmlns:p14="http://schemas.microsoft.com/office/powerpoint/2010/main" val="3145448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Aile Heykeli</a:t>
            </a:r>
            <a:endParaRPr lang="en-US" dirty="0"/>
          </a:p>
        </p:txBody>
      </p:sp>
      <p:sp>
        <p:nvSpPr>
          <p:cNvPr id="3" name="İçerik Yer Tutucusu 2"/>
          <p:cNvSpPr>
            <a:spLocks noGrp="1"/>
          </p:cNvSpPr>
          <p:nvPr>
            <p:ph idx="1"/>
          </p:nvPr>
        </p:nvSpPr>
        <p:spPr/>
        <p:txBody>
          <a:bodyPr>
            <a:normAutofit fontScale="77500" lnSpcReduction="20000"/>
          </a:bodyPr>
          <a:lstStyle/>
          <a:p>
            <a:r>
              <a:rPr lang="tr-TR" sz="2800" dirty="0" smtClean="0"/>
              <a:t>Aile heykeli; aile üyelerinin algıları, aile yapısı ve aile içi işleyiş açısından tanısal iç görü sağlar ve ailenin farkındalığını artırır.</a:t>
            </a:r>
          </a:p>
          <a:p>
            <a:r>
              <a:rPr lang="tr-TR" b="1" dirty="0" smtClean="0"/>
              <a:t>Uygulama:</a:t>
            </a:r>
          </a:p>
          <a:p>
            <a:pPr>
              <a:buFont typeface="Wingdings" panose="05000000000000000000" pitchFamily="2" charset="2"/>
              <a:buChar char="§"/>
            </a:pPr>
            <a:r>
              <a:rPr lang="tr-TR" dirty="0" smtClean="0"/>
              <a:t> Aile bireylerinden hangisinin heykeltıraş olacağına karar verilir.</a:t>
            </a:r>
          </a:p>
          <a:p>
            <a:pPr>
              <a:buFont typeface="Wingdings" panose="05000000000000000000" pitchFamily="2" charset="2"/>
              <a:buChar char="§"/>
            </a:pPr>
            <a:r>
              <a:rPr lang="tr-TR" dirty="0" smtClean="0"/>
              <a:t> Ailenin meselelerine uygun olarak heykelin konusu belirlenir. Konular geçmişte yaşanmış bir </a:t>
            </a:r>
            <a:r>
              <a:rPr lang="tr-TR" dirty="0" err="1" smtClean="0"/>
              <a:t>oly</a:t>
            </a:r>
            <a:r>
              <a:rPr lang="tr-TR" dirty="0" smtClean="0"/>
              <a:t> ya da evde sıklıkla gözlemlenen tipik bir sahne olabilir.</a:t>
            </a:r>
          </a:p>
          <a:p>
            <a:pPr>
              <a:buFont typeface="Wingdings" panose="05000000000000000000" pitchFamily="2" charset="2"/>
              <a:buChar char="§"/>
            </a:pPr>
            <a:r>
              <a:rPr lang="tr-TR" dirty="0" smtClean="0"/>
              <a:t> </a:t>
            </a:r>
            <a:r>
              <a:rPr lang="tr-TR" dirty="0" err="1" smtClean="0"/>
              <a:t>Heyketıraş</a:t>
            </a:r>
            <a:r>
              <a:rPr lang="tr-TR" dirty="0" smtClean="0"/>
              <a:t> teker teker aile bireylerini ya da hayatındaki önemli kişileri yerlerinden kaldırır. Onları </a:t>
            </a:r>
            <a:r>
              <a:rPr lang="tr-TR" dirty="0" err="1" smtClean="0"/>
              <a:t>heyketıraş</a:t>
            </a:r>
            <a:r>
              <a:rPr lang="tr-TR" dirty="0" smtClean="0"/>
              <a:t> gibi istediği duruş şekillerine sokar.</a:t>
            </a:r>
          </a:p>
          <a:p>
            <a:pPr>
              <a:buFont typeface="Wingdings" panose="05000000000000000000" pitchFamily="2" charset="2"/>
              <a:buChar char="§"/>
            </a:pPr>
            <a:r>
              <a:rPr lang="tr-TR" dirty="0" smtClean="0"/>
              <a:t> Aile bireyleri bu sırada hareket etmezler. Terapistin yönlendirdiği sorularla danışan heykeli tam olarak istediği pozisyona getirir.</a:t>
            </a:r>
          </a:p>
          <a:p>
            <a:pPr>
              <a:buFont typeface="Wingdings" panose="05000000000000000000" pitchFamily="2" charset="2"/>
              <a:buChar char="§"/>
            </a:pPr>
            <a:r>
              <a:rPr lang="tr-TR" dirty="0" smtClean="0"/>
              <a:t> Danışan aile bireylerinin yerlerini değiştirerek, onların pozisyonlarına geçerek bireyler meselelerine farklı açılardan bakabilirler.</a:t>
            </a:r>
          </a:p>
          <a:p>
            <a:pPr>
              <a:buFont typeface="Wingdings" panose="05000000000000000000" pitchFamily="2" charset="2"/>
              <a:buChar char="§"/>
            </a:pPr>
            <a:r>
              <a:rPr lang="tr-TR" dirty="0" smtClean="0"/>
              <a:t> Daha sonra bireyler vücut pozisyonlarının ve konumlarının onlara neler hissettirdiği konusunda geri bildirimler verirler. </a:t>
            </a:r>
            <a:endParaRPr lang="tr-TR" dirty="0"/>
          </a:p>
        </p:txBody>
      </p:sp>
    </p:spTree>
    <p:extLst>
      <p:ext uri="{BB962C8B-B14F-4D97-AF65-F5344CB8AC3E}">
        <p14:creationId xmlns:p14="http://schemas.microsoft.com/office/powerpoint/2010/main" val="2333841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444</TotalTime>
  <Words>1117</Words>
  <Application>Microsoft Office PowerPoint</Application>
  <PresentationFormat>Ekran Gösterisi (4:3)</PresentationFormat>
  <Paragraphs>117</Paragraphs>
  <Slides>13</Slides>
  <Notes>6</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Geçmişe bakış</vt:lpstr>
      <vt:lpstr>SİSTEMİK MÜDAHALELER - II</vt:lpstr>
      <vt:lpstr>Koalisyonları Tanıma</vt:lpstr>
      <vt:lpstr>Uzlaşı ve Çatışma Yönetimi</vt:lpstr>
      <vt:lpstr>Aile Yapısını Değiştirme</vt:lpstr>
      <vt:lpstr>Etkileşimsel Müdahaleler</vt:lpstr>
      <vt:lpstr>Örnek Müdahaleler</vt:lpstr>
      <vt:lpstr>Aile Genogramı</vt:lpstr>
      <vt:lpstr>PowerPoint Sunusu</vt:lpstr>
      <vt:lpstr>Aile Heykeli</vt:lpstr>
      <vt:lpstr>Üçlemeler - I</vt:lpstr>
      <vt:lpstr>Üçlemeler - II</vt:lpstr>
      <vt:lpstr>Yararlı ve Zararlı Üçlemeler - I</vt:lpstr>
      <vt:lpstr>Yararlı ve Zararlı Üçlemeler - 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dc:title>
  <dc:creator>Referee</dc:creator>
  <cp:lastModifiedBy>hatice</cp:lastModifiedBy>
  <cp:revision>53</cp:revision>
  <dcterms:created xsi:type="dcterms:W3CDTF">2011-11-02T05:32:30Z</dcterms:created>
  <dcterms:modified xsi:type="dcterms:W3CDTF">2023-03-04T16:45:11Z</dcterms:modified>
</cp:coreProperties>
</file>